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4" r:id="rId3"/>
  </p:sldMasterIdLst>
  <p:notesMasterIdLst>
    <p:notesMasterId r:id="rId28"/>
  </p:notesMasterIdLst>
  <p:handoutMasterIdLst>
    <p:handoutMasterId r:id="rId29"/>
  </p:handoutMasterIdLst>
  <p:sldIdLst>
    <p:sldId id="282" r:id="rId4"/>
    <p:sldId id="451" r:id="rId5"/>
    <p:sldId id="453" r:id="rId6"/>
    <p:sldId id="452" r:id="rId7"/>
    <p:sldId id="454" r:id="rId8"/>
    <p:sldId id="456" r:id="rId9"/>
    <p:sldId id="457" r:id="rId10"/>
    <p:sldId id="458" r:id="rId11"/>
    <p:sldId id="438" r:id="rId12"/>
    <p:sldId id="459" r:id="rId13"/>
    <p:sldId id="437" r:id="rId14"/>
    <p:sldId id="460" r:id="rId15"/>
    <p:sldId id="461" r:id="rId16"/>
    <p:sldId id="462" r:id="rId17"/>
    <p:sldId id="465" r:id="rId18"/>
    <p:sldId id="463" r:id="rId19"/>
    <p:sldId id="464" r:id="rId20"/>
    <p:sldId id="441" r:id="rId21"/>
    <p:sldId id="448" r:id="rId22"/>
    <p:sldId id="450" r:id="rId23"/>
    <p:sldId id="443" r:id="rId24"/>
    <p:sldId id="449" r:id="rId25"/>
    <p:sldId id="467" r:id="rId26"/>
    <p:sldId id="435" r:id="rId2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7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57" d="100"/>
          <a:sy n="57" d="100"/>
        </p:scale>
        <p:origin x="864" y="68"/>
      </p:cViewPr>
      <p:guideLst>
        <p:guide orient="horz" pos="2167"/>
        <p:guide pos="2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image" Target="../media/image5.wmf"/><Relationship Id="rId6" Type="http://schemas.openxmlformats.org/officeDocument/2006/relationships/image" Target="../media/image40.wmf"/><Relationship Id="rId5" Type="http://schemas.openxmlformats.org/officeDocument/2006/relationships/image" Target="../media/image2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6" tIns="45779" rIns="91556" bIns="45779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6" tIns="45779" rIns="91556" bIns="4577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33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6" tIns="45779" rIns="91556" bIns="45779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333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6" tIns="45779" rIns="91556" bIns="4577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850FDFA-3EF8-46D6-A299-5EA3DAE90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7B91EA8-5485-4FCE-AF05-18F791A6FC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460"/>
            <a:ext cx="5618480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343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99BDA41-5A07-4E57-B19A-9B0EC120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5A27-79D4-4DCD-B54A-454AD375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19E6-0113-4014-829E-329DF831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F902-41C9-4B9B-9775-186C67FF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40891-B0EE-42EB-8AFA-F5729FA7BB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0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7702-5B06-4F73-8020-6806759419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28461-BD55-4843-A704-E8C843001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3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5DACF-DD9F-4F02-BCE5-4064B9D598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1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0EBBF-12A2-4375-9A9D-6351244BFB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5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5399-3DE8-4881-84C2-CD8DEED566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5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21F40-9FC8-48ED-AA12-0B75D2FEC4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92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FCAFD-7977-47EC-A017-6A6919C835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6C3A-3BD9-4F4F-AB15-FC2377F4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0ACE8-02F9-42AD-ABD6-784AA8F1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87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6A903-AB80-40A2-B961-B0C95ACBE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60570-95E2-4845-9EC7-36323E1556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34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AEB96-E286-4917-8078-CEFC27A5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5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033D3-CB7B-4023-B133-C3E93BC12B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31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D0A7E-273B-4EBF-8AD3-5CE12D9C97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19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240D0-9EF8-4284-AA7F-D9DD45A147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8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0A423-DB93-489E-B1E1-EE1F3751BD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02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37DBA-BBD8-4CE8-9504-9375E7E39D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68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E4615-E647-44C4-839B-D61C869E7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8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857F-15D5-491E-AF23-E53E5112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1DD8-AF2F-4DC9-AD87-E0E3CE541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4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66E34-4719-44E8-92CB-DD8AE38864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53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7C864-12B8-4D5B-B98C-1A56F4C3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15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0EB28-DBFA-4D70-8C47-663286D58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C1F-EA85-483F-8F9F-B3B97129A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50FE-8919-4805-B634-AB9C04642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D3B4-83B8-49E9-8E46-8D0D3A3F7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DCA7-6813-491D-BBBD-70B08F61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75E7-B5A6-4309-AF19-33518F19D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544C-B5AF-4E6A-8B7E-56CA6764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F9E657-27BA-44D8-AD81-56A1B728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178C21-30B3-4EF7-BB30-6FF0010098E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4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5C7A2-D107-4BA4-8BD3-E6B8633BDDF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5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0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2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-14690"/>
            <a:ext cx="9144000" cy="584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Chapter </a:t>
            </a:r>
            <a:r>
              <a:rPr lang="en-US" sz="3200" b="1" dirty="0" smtClean="0"/>
              <a:t>26:  Capacitance and Dielectrics</a:t>
            </a:r>
            <a:endParaRPr lang="en-US" sz="2400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22745" y="810509"/>
            <a:ext cx="8827687" cy="1892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/>
              <a:t>Reading assignment</a:t>
            </a:r>
            <a:r>
              <a:rPr lang="en-US" sz="1800" dirty="0"/>
              <a:t>: 	Chapter </a:t>
            </a:r>
            <a:r>
              <a:rPr lang="en-US" sz="1800" dirty="0" smtClean="0"/>
              <a:t>26</a:t>
            </a:r>
          </a:p>
          <a:p>
            <a:pPr>
              <a:spcBef>
                <a:spcPct val="50000"/>
              </a:spcBef>
            </a:pPr>
            <a:r>
              <a:rPr lang="en-US" sz="1800" u="sng" dirty="0" smtClean="0"/>
              <a:t>Homework 26.1 (due Monday, Feb. 25)</a:t>
            </a:r>
            <a:r>
              <a:rPr lang="en-US" sz="1800" dirty="0" smtClean="0"/>
              <a:t>:  QQ1, QQ2, 1, 2, 3, 7, 8, 9</a:t>
            </a:r>
          </a:p>
          <a:p>
            <a:pPr>
              <a:spcBef>
                <a:spcPct val="50000"/>
              </a:spcBef>
            </a:pPr>
            <a:r>
              <a:rPr lang="en-US" sz="1800" u="sng" dirty="0" smtClean="0"/>
              <a:t>Homework 26.2 (due </a:t>
            </a:r>
            <a:r>
              <a:rPr lang="en-US" sz="1800" u="sng" dirty="0" smtClean="0"/>
              <a:t>Fri</a:t>
            </a:r>
            <a:r>
              <a:rPr lang="en-US" sz="1800" u="sng" dirty="0" smtClean="0"/>
              <a:t>day</a:t>
            </a:r>
            <a:r>
              <a:rPr lang="en-US" sz="1800" u="sng" dirty="0" smtClean="0"/>
              <a:t>, </a:t>
            </a:r>
            <a:r>
              <a:rPr lang="en-US" sz="1800" u="sng" dirty="0" smtClean="0"/>
              <a:t>March 1</a:t>
            </a:r>
            <a:r>
              <a:rPr lang="en-US" sz="1800" u="sng" dirty="0" smtClean="0"/>
              <a:t>):</a:t>
            </a:r>
            <a:r>
              <a:rPr lang="en-US" sz="1800" dirty="0" smtClean="0"/>
              <a:t> </a:t>
            </a:r>
            <a:r>
              <a:rPr lang="en-US" sz="1800" dirty="0" smtClean="0"/>
              <a:t>QQ3, 13, 14, 16, 17, 19, 23, 25, 27 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u="sng" dirty="0" smtClean="0"/>
              <a:t>Homework 26.3 (due </a:t>
            </a:r>
            <a:r>
              <a:rPr lang="en-US" sz="1800" u="sng" dirty="0" smtClean="0"/>
              <a:t>Mon</a:t>
            </a:r>
            <a:r>
              <a:rPr lang="en-US" sz="1800" u="sng" dirty="0" smtClean="0"/>
              <a:t>day</a:t>
            </a:r>
            <a:r>
              <a:rPr lang="en-US" sz="1800" u="sng" dirty="0" smtClean="0"/>
              <a:t>, March </a:t>
            </a:r>
            <a:r>
              <a:rPr lang="en-US" sz="1800" u="sng" dirty="0" smtClean="0"/>
              <a:t>4):</a:t>
            </a:r>
            <a:r>
              <a:rPr lang="en-US" sz="1800" dirty="0" smtClean="0"/>
              <a:t> </a:t>
            </a:r>
            <a:r>
              <a:rPr lang="en-US" sz="1800" dirty="0" smtClean="0"/>
              <a:t>OQ1, OQ4, OQ5, OQ7, OQ9, OQ10, QQ4, 30, 32, 34, 43, 44, 45, 48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571750" y="3987165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" name="Picture 4" descr="26CO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01" y="4628621"/>
            <a:ext cx="1891551" cy="188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3164812"/>
            <a:ext cx="902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Capacitors – Important element in electric circuits with numerous applications (other elements in circuits are resistors, inductors, diodes, transistors, power sources).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" y="4016388"/>
            <a:ext cx="70558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Capacitors are devices that store electric charge (and energy</a:t>
            </a:r>
            <a:r>
              <a:rPr lang="en-US" sz="1800" dirty="0" smtClean="0">
                <a:solidFill>
                  <a:srgbClr val="000000"/>
                </a:solidFill>
              </a:rPr>
              <a:t>).  </a:t>
            </a:r>
            <a:endParaRPr lang="en-US" sz="18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Applications: energy/charge storing devices for electric flashes, defibrillator, element in electric circuits – frequency tuners in radios, filters in power supplies, etc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Can be charged quickly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12"/>
          <p:cNvSpPr txBox="1">
            <a:spLocks noChangeArrowheads="1"/>
          </p:cNvSpPr>
          <p:nvPr/>
        </p:nvSpPr>
        <p:spPr bwMode="auto">
          <a:xfrm>
            <a:off x="114299" y="225614"/>
            <a:ext cx="87294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i-clicker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we close the switch, how much charge flows from the battery</a:t>
            </a:r>
            <a:r>
              <a:rPr lang="en-US" sz="2000" dirty="0" smtClean="0"/>
              <a:t>?</a:t>
            </a:r>
          </a:p>
          <a:p>
            <a:endParaRPr lang="en-US" sz="2000" dirty="0">
              <a:sym typeface="Symbol" pitchFamily="18" charset="2"/>
            </a:endParaRPr>
          </a:p>
          <a:p>
            <a:pPr marL="457200" indent="-457200">
              <a:buAutoNum type="alphaUcParenR"/>
            </a:pPr>
            <a:r>
              <a:rPr lang="en-US" sz="2000" dirty="0" smtClean="0"/>
              <a:t>36 </a:t>
            </a:r>
            <a:r>
              <a:rPr lang="en-US" sz="2000" dirty="0">
                <a:sym typeface="Symbol" pitchFamily="18" charset="2"/>
              </a:rPr>
              <a:t></a:t>
            </a:r>
            <a:r>
              <a:rPr lang="en-US" sz="2000" dirty="0" smtClean="0">
                <a:sym typeface="Symbol" pitchFamily="18" charset="2"/>
              </a:rPr>
              <a:t>C</a:t>
            </a:r>
          </a:p>
          <a:p>
            <a:pPr marL="457200" indent="-457200">
              <a:buAutoNum type="alphaUcParenR"/>
            </a:pPr>
            <a:r>
              <a:rPr lang="en-US" sz="2000" dirty="0" smtClean="0">
                <a:sym typeface="Symbol" pitchFamily="18" charset="2"/>
              </a:rPr>
              <a:t>4 </a:t>
            </a:r>
            <a:r>
              <a:rPr lang="en-US" sz="2000" dirty="0">
                <a:sym typeface="Symbol" pitchFamily="18" charset="2"/>
              </a:rPr>
              <a:t></a:t>
            </a:r>
            <a:r>
              <a:rPr lang="en-US" sz="2000" dirty="0" smtClean="0">
                <a:sym typeface="Symbol" pitchFamily="18" charset="2"/>
              </a:rPr>
              <a:t>C</a:t>
            </a:r>
          </a:p>
          <a:p>
            <a:pPr marL="457200" indent="-457200">
              <a:buAutoNum type="alphaUcParenR"/>
            </a:pPr>
            <a:r>
              <a:rPr lang="en-US" sz="2000" dirty="0" smtClean="0">
                <a:sym typeface="Symbol" pitchFamily="18" charset="2"/>
              </a:rPr>
              <a:t>18 </a:t>
            </a:r>
            <a:r>
              <a:rPr lang="en-US" sz="2000" dirty="0">
                <a:sym typeface="Symbol" pitchFamily="18" charset="2"/>
              </a:rPr>
              <a:t></a:t>
            </a:r>
            <a:r>
              <a:rPr lang="en-US" sz="2000" dirty="0" smtClean="0">
                <a:sym typeface="Symbol" pitchFamily="18" charset="2"/>
              </a:rPr>
              <a:t>C</a:t>
            </a:r>
          </a:p>
          <a:p>
            <a:pPr marL="457200" indent="-457200">
              <a:buAutoNum type="alphaUcParenR"/>
            </a:pPr>
            <a:r>
              <a:rPr lang="en-US" sz="2000" dirty="0" smtClean="0">
                <a:sym typeface="Symbol" pitchFamily="18" charset="2"/>
              </a:rPr>
              <a:t>8 </a:t>
            </a:r>
            <a:r>
              <a:rPr lang="en-US" sz="2000" dirty="0">
                <a:sym typeface="Symbol" pitchFamily="18" charset="2"/>
              </a:rPr>
              <a:t></a:t>
            </a:r>
            <a:r>
              <a:rPr lang="en-US" sz="2000" dirty="0" smtClean="0">
                <a:sym typeface="Symbol" pitchFamily="18" charset="2"/>
              </a:rPr>
              <a:t>C</a:t>
            </a:r>
            <a:endParaRPr lang="en-US" sz="2000" dirty="0">
              <a:sym typeface="Symbol" pitchFamily="18" charset="2"/>
            </a:endParaRPr>
          </a:p>
          <a:p>
            <a:pPr marL="457200" indent="-457200">
              <a:buAutoNum type="alphaUcParenR"/>
            </a:pPr>
            <a:r>
              <a:rPr lang="en-US" sz="2000" dirty="0" smtClean="0">
                <a:sym typeface="Symbol" pitchFamily="18" charset="2"/>
              </a:rPr>
              <a:t>10 </a:t>
            </a:r>
            <a:r>
              <a:rPr lang="en-US" sz="2000" dirty="0">
                <a:sym typeface="Symbol" pitchFamily="18" charset="2"/>
              </a:rPr>
              <a:t>C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711922" y="1265072"/>
            <a:ext cx="3886200" cy="990600"/>
            <a:chOff x="0" y="762000"/>
            <a:chExt cx="3886200" cy="990600"/>
          </a:xfrm>
        </p:grpSpPr>
        <p:grpSp>
          <p:nvGrpSpPr>
            <p:cNvPr id="2" name="Group 47"/>
            <p:cNvGrpSpPr>
              <a:grpSpLocks/>
            </p:cNvGrpSpPr>
            <p:nvPr/>
          </p:nvGrpSpPr>
          <p:grpSpPr bwMode="auto">
            <a:xfrm rot="5400000">
              <a:off x="2324100" y="1104900"/>
              <a:ext cx="228600" cy="457200"/>
              <a:chOff x="4896" y="3360"/>
              <a:chExt cx="144" cy="288"/>
            </a:xfrm>
          </p:grpSpPr>
          <p:sp>
            <p:nvSpPr>
              <p:cNvPr id="3" name="Line 48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Line 49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50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51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 rot="5400000">
              <a:off x="3238500" y="1104900"/>
              <a:ext cx="228600" cy="457200"/>
              <a:chOff x="4896" y="3360"/>
              <a:chExt cx="144" cy="288"/>
            </a:xfrm>
          </p:grpSpPr>
          <p:sp>
            <p:nvSpPr>
              <p:cNvPr id="8" name="Line 53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54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55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56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990600" y="762000"/>
              <a:ext cx="1066800" cy="266700"/>
              <a:chOff x="624" y="1440"/>
              <a:chExt cx="672" cy="168"/>
            </a:xfrm>
          </p:grpSpPr>
          <p:sp>
            <p:nvSpPr>
              <p:cNvPr id="13" name="Line 58"/>
              <p:cNvSpPr>
                <a:spLocks noChangeShapeType="1"/>
              </p:cNvSpPr>
              <p:nvPr/>
            </p:nvSpPr>
            <p:spPr bwMode="auto">
              <a:xfrm>
                <a:off x="624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59"/>
              <p:cNvSpPr>
                <a:spLocks noChangeArrowheads="1"/>
              </p:cNvSpPr>
              <p:nvPr/>
            </p:nvSpPr>
            <p:spPr bwMode="auto">
              <a:xfrm>
                <a:off x="760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0"/>
              <p:cNvSpPr>
                <a:spLocks noChangeShapeType="1"/>
              </p:cNvSpPr>
              <p:nvPr/>
            </p:nvSpPr>
            <p:spPr bwMode="auto">
              <a:xfrm>
                <a:off x="1152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61"/>
              <p:cNvSpPr>
                <a:spLocks noChangeArrowheads="1"/>
              </p:cNvSpPr>
              <p:nvPr/>
            </p:nvSpPr>
            <p:spPr bwMode="auto">
              <a:xfrm>
                <a:off x="1112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62"/>
              <p:cNvSpPr>
                <a:spLocks noChangeShapeType="1"/>
              </p:cNvSpPr>
              <p:nvPr/>
            </p:nvSpPr>
            <p:spPr bwMode="auto">
              <a:xfrm flipV="1">
                <a:off x="808" y="1440"/>
                <a:ext cx="29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2057400" y="990600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>
              <a:off x="2438400" y="990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3352800" y="990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>
              <a:off x="2438400" y="14478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7"/>
            <p:cNvSpPr>
              <a:spLocks noChangeShapeType="1"/>
            </p:cNvSpPr>
            <p:nvPr/>
          </p:nvSpPr>
          <p:spPr bwMode="auto">
            <a:xfrm>
              <a:off x="3352800" y="14478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8"/>
            <p:cNvSpPr>
              <a:spLocks noChangeShapeType="1"/>
            </p:cNvSpPr>
            <p:nvPr/>
          </p:nvSpPr>
          <p:spPr bwMode="auto">
            <a:xfrm flipH="1">
              <a:off x="990600" y="1752600"/>
              <a:ext cx="236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762000" y="1219200"/>
              <a:ext cx="457200" cy="228600"/>
              <a:chOff x="2736" y="1632"/>
              <a:chExt cx="288" cy="144"/>
            </a:xfrm>
          </p:grpSpPr>
          <p:sp>
            <p:nvSpPr>
              <p:cNvPr id="25" name="Line 7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1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2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3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Line 74"/>
            <p:cNvSpPr>
              <a:spLocks noChangeShapeType="1"/>
            </p:cNvSpPr>
            <p:nvPr/>
          </p:nvSpPr>
          <p:spPr bwMode="auto">
            <a:xfrm flipV="1">
              <a:off x="990600" y="990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5"/>
            <p:cNvSpPr>
              <a:spLocks noChangeShapeType="1"/>
            </p:cNvSpPr>
            <p:nvPr/>
          </p:nvSpPr>
          <p:spPr bwMode="auto">
            <a:xfrm>
              <a:off x="990600" y="14478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77"/>
            <p:cNvSpPr txBox="1">
              <a:spLocks noChangeArrowheads="1"/>
            </p:cNvSpPr>
            <p:nvPr/>
          </p:nvSpPr>
          <p:spPr bwMode="auto">
            <a:xfrm>
              <a:off x="0" y="1066800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2 V</a:t>
              </a:r>
            </a:p>
          </p:txBody>
        </p:sp>
        <p:sp>
          <p:nvSpPr>
            <p:cNvPr id="32" name="Text Box 78"/>
            <p:cNvSpPr txBox="1">
              <a:spLocks noChangeArrowheads="1"/>
            </p:cNvSpPr>
            <p:nvPr/>
          </p:nvSpPr>
          <p:spPr bwMode="auto">
            <a:xfrm>
              <a:off x="1447800" y="1143000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3 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F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3" name="Text Box 79"/>
            <p:cNvSpPr txBox="1">
              <a:spLocks noChangeArrowheads="1"/>
            </p:cNvSpPr>
            <p:nvPr/>
          </p:nvSpPr>
          <p:spPr bwMode="auto">
            <a:xfrm>
              <a:off x="3048000" y="1295400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6 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F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 bwMode="auto">
          <a:xfrm>
            <a:off x="259307" y="3111685"/>
            <a:ext cx="85844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504243"/>
              </p:ext>
            </p:extLst>
          </p:nvPr>
        </p:nvGraphicFramePr>
        <p:xfrm>
          <a:off x="4655022" y="2408221"/>
          <a:ext cx="1335088" cy="38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3"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022" y="2408221"/>
                        <a:ext cx="1335088" cy="384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52"/>
          <p:cNvSpPr txBox="1">
            <a:spLocks noChangeArrowheads="1"/>
          </p:cNvSpPr>
          <p:nvPr/>
        </p:nvSpPr>
        <p:spPr bwMode="auto">
          <a:xfrm>
            <a:off x="259307" y="3529285"/>
            <a:ext cx="8393372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i-clicker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we close the switch, which capacitor gets more charge </a:t>
            </a:r>
            <a:r>
              <a:rPr lang="en-US" sz="2000" i="1" dirty="0"/>
              <a:t>Q</a:t>
            </a:r>
            <a:r>
              <a:rPr lang="en-US" sz="2000" dirty="0"/>
              <a:t> on it</a:t>
            </a:r>
            <a:r>
              <a:rPr lang="en-US" sz="2000" dirty="0" smtClean="0"/>
              <a:t>?</a:t>
            </a:r>
          </a:p>
          <a:p>
            <a:endParaRPr lang="en-US" sz="2000" dirty="0">
              <a:sym typeface="Symbol" pitchFamily="18" charset="2"/>
            </a:endParaRPr>
          </a:p>
          <a:p>
            <a:pPr marL="457200" indent="-457200">
              <a:buAutoNum type="alphaUcParenR"/>
            </a:pPr>
            <a:r>
              <a:rPr lang="en-US" sz="2000" dirty="0" smtClean="0"/>
              <a:t>The </a:t>
            </a:r>
            <a:r>
              <a:rPr lang="en-US" sz="2000" dirty="0"/>
              <a:t>one with the bigger </a:t>
            </a:r>
            <a:r>
              <a:rPr lang="en-US" sz="2000" dirty="0" smtClean="0"/>
              <a:t>capacitance</a:t>
            </a:r>
            <a:endParaRPr lang="en-US" sz="2000" dirty="0">
              <a:sym typeface="Symbol" pitchFamily="18" charset="2"/>
            </a:endParaRPr>
          </a:p>
          <a:p>
            <a:pPr marL="457200" indent="-457200">
              <a:buAutoNum type="alphaUcParenR"/>
            </a:pP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one with the smaller </a:t>
            </a:r>
            <a:r>
              <a:rPr lang="en-US" sz="2000" dirty="0" smtClean="0">
                <a:sym typeface="Symbol" pitchFamily="18" charset="2"/>
              </a:rPr>
              <a:t>capacitance</a:t>
            </a:r>
          </a:p>
          <a:p>
            <a:pPr marL="457200" indent="-457200">
              <a:buAutoNum type="alphaUcParenR"/>
            </a:pPr>
            <a:r>
              <a:rPr lang="en-US" sz="2000" dirty="0" smtClean="0">
                <a:sym typeface="Symbol" pitchFamily="18" charset="2"/>
              </a:rPr>
              <a:t>They </a:t>
            </a:r>
            <a:r>
              <a:rPr lang="en-US" sz="2000" dirty="0">
                <a:sym typeface="Symbol" pitchFamily="18" charset="2"/>
              </a:rPr>
              <a:t>get the same amount of </a:t>
            </a:r>
            <a:r>
              <a:rPr lang="en-US" sz="2000" dirty="0" smtClean="0">
                <a:sym typeface="Symbol" pitchFamily="18" charset="2"/>
              </a:rPr>
              <a:t>charge</a:t>
            </a:r>
          </a:p>
          <a:p>
            <a:pPr marL="457200" indent="-457200">
              <a:buAutoNum type="alphaUcParenR"/>
            </a:pPr>
            <a:r>
              <a:rPr lang="en-US" sz="2000" dirty="0" smtClean="0">
                <a:sym typeface="Symbol" pitchFamily="18" charset="2"/>
              </a:rPr>
              <a:t>Insufficient </a:t>
            </a:r>
            <a:r>
              <a:rPr lang="en-US" sz="2000" dirty="0">
                <a:sym typeface="Symbol" pitchFamily="18" charset="2"/>
              </a:rPr>
              <a:t>information</a:t>
            </a:r>
          </a:p>
        </p:txBody>
      </p:sp>
      <p:graphicFrame>
        <p:nvGraphicFramePr>
          <p:cNvPr id="7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476275"/>
              </p:ext>
            </p:extLst>
          </p:nvPr>
        </p:nvGraphicFramePr>
        <p:xfrm>
          <a:off x="6102389" y="6293785"/>
          <a:ext cx="2301513" cy="39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4" name="Equation" r:id="rId6" imgW="1193760" imgH="228600" progId="Equation.DSMT4">
                  <p:embed/>
                </p:oleObj>
              </mc:Choice>
              <mc:Fallback>
                <p:oleObj name="Equation" r:id="rId6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89" y="6293785"/>
                        <a:ext cx="2301513" cy="39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5036022" y="4367285"/>
            <a:ext cx="3643424" cy="1688416"/>
            <a:chOff x="4883622" y="4767049"/>
            <a:chExt cx="3124200" cy="1447800"/>
          </a:xfrm>
        </p:grpSpPr>
        <p:sp>
          <p:nvSpPr>
            <p:cNvPr id="78" name="Text Box 59"/>
            <p:cNvSpPr txBox="1">
              <a:spLocks noChangeArrowheads="1"/>
            </p:cNvSpPr>
            <p:nvPr/>
          </p:nvSpPr>
          <p:spPr bwMode="auto">
            <a:xfrm>
              <a:off x="6560022" y="4785389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  <a:sym typeface="Symbol" pitchFamily="18" charset="2"/>
                </a:rPr>
                <a:t></a:t>
              </a:r>
              <a:r>
                <a:rPr lang="en-US" sz="1800" b="1" i="1" dirty="0">
                  <a:solidFill>
                    <a:schemeClr val="tx1"/>
                  </a:solidFill>
                  <a:sym typeface="Symbol" pitchFamily="18" charset="2"/>
                </a:rPr>
                <a:t>V</a:t>
              </a:r>
              <a:r>
                <a:rPr lang="en-US" sz="1800" b="1" baseline="-25000" dirty="0">
                  <a:solidFill>
                    <a:schemeClr val="tx1"/>
                  </a:solidFill>
                  <a:sym typeface="Symbol" pitchFamily="18" charset="2"/>
                </a:rPr>
                <a:t>1</a:t>
              </a:r>
              <a:r>
                <a:rPr lang="en-US" sz="1800" b="1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883622" y="4767049"/>
              <a:ext cx="3124200" cy="1447800"/>
              <a:chOff x="349722" y="4195549"/>
              <a:chExt cx="3124200" cy="1447800"/>
            </a:xfrm>
          </p:grpSpPr>
          <p:grpSp>
            <p:nvGrpSpPr>
              <p:cNvPr id="41" name="Group 3"/>
              <p:cNvGrpSpPr>
                <a:grpSpLocks/>
              </p:cNvGrpSpPr>
              <p:nvPr/>
            </p:nvGrpSpPr>
            <p:grpSpPr bwMode="auto">
              <a:xfrm rot="10800000">
                <a:off x="2178522" y="4652749"/>
                <a:ext cx="228600" cy="457200"/>
                <a:chOff x="4896" y="3360"/>
                <a:chExt cx="144" cy="288"/>
              </a:xfrm>
            </p:grpSpPr>
            <p:sp>
              <p:nvSpPr>
                <p:cNvPr id="42" name="Line 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848" y="350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4920" y="3480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5016" y="3480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800" y="350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13"/>
              <p:cNvGrpSpPr>
                <a:grpSpLocks/>
              </p:cNvGrpSpPr>
              <p:nvPr/>
            </p:nvGrpSpPr>
            <p:grpSpPr bwMode="auto">
              <a:xfrm>
                <a:off x="1111722" y="4652749"/>
                <a:ext cx="1066800" cy="266700"/>
                <a:chOff x="624" y="1440"/>
                <a:chExt cx="672" cy="168"/>
              </a:xfrm>
            </p:grpSpPr>
            <p:sp>
              <p:nvSpPr>
                <p:cNvPr id="47" name="Line 14"/>
                <p:cNvSpPr>
                  <a:spLocks noChangeShapeType="1"/>
                </p:cNvSpPr>
                <p:nvPr/>
              </p:nvSpPr>
              <p:spPr bwMode="auto">
                <a:xfrm>
                  <a:off x="624" y="158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Oval 15"/>
                <p:cNvSpPr>
                  <a:spLocks noChangeArrowheads="1"/>
                </p:cNvSpPr>
                <p:nvPr/>
              </p:nvSpPr>
              <p:spPr bwMode="auto">
                <a:xfrm>
                  <a:off x="760" y="1560"/>
                  <a:ext cx="48" cy="4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6"/>
                <p:cNvSpPr>
                  <a:spLocks noChangeShapeType="1"/>
                </p:cNvSpPr>
                <p:nvPr/>
              </p:nvSpPr>
              <p:spPr bwMode="auto">
                <a:xfrm>
                  <a:off x="1152" y="158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Oval 17"/>
                <p:cNvSpPr>
                  <a:spLocks noChangeArrowheads="1"/>
                </p:cNvSpPr>
                <p:nvPr/>
              </p:nvSpPr>
              <p:spPr bwMode="auto">
                <a:xfrm>
                  <a:off x="1112" y="1560"/>
                  <a:ext cx="48" cy="4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808" y="1440"/>
                  <a:ext cx="296" cy="1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>
                <a:off x="1111722" y="5643349"/>
                <a:ext cx="2209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2"/>
              <p:cNvSpPr>
                <a:spLocks noChangeShapeType="1"/>
              </p:cNvSpPr>
              <p:nvPr/>
            </p:nvSpPr>
            <p:spPr bwMode="auto">
              <a:xfrm>
                <a:off x="2407122" y="4881349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" name="Group 25"/>
              <p:cNvGrpSpPr>
                <a:grpSpLocks/>
              </p:cNvGrpSpPr>
              <p:nvPr/>
            </p:nvGrpSpPr>
            <p:grpSpPr bwMode="auto">
              <a:xfrm>
                <a:off x="883122" y="5109949"/>
                <a:ext cx="457200" cy="228600"/>
                <a:chOff x="2736" y="1632"/>
                <a:chExt cx="288" cy="144"/>
              </a:xfrm>
            </p:grpSpPr>
            <p:sp>
              <p:nvSpPr>
                <p:cNvPr id="55" name="Line 26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Line 30"/>
              <p:cNvSpPr>
                <a:spLocks noChangeShapeType="1"/>
              </p:cNvSpPr>
              <p:nvPr/>
            </p:nvSpPr>
            <p:spPr bwMode="auto">
              <a:xfrm flipV="1">
                <a:off x="1111722" y="4881349"/>
                <a:ext cx="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31"/>
              <p:cNvSpPr>
                <a:spLocks noChangeShapeType="1"/>
              </p:cNvSpPr>
              <p:nvPr/>
            </p:nvSpPr>
            <p:spPr bwMode="auto">
              <a:xfrm>
                <a:off x="1111722" y="5338549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 Box 32"/>
              <p:cNvSpPr txBox="1">
                <a:spLocks noChangeArrowheads="1"/>
              </p:cNvSpPr>
              <p:nvPr/>
            </p:nvSpPr>
            <p:spPr bwMode="auto">
              <a:xfrm>
                <a:off x="349722" y="5033749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1"/>
                    </a:solidFill>
                    <a:latin typeface="Euclid Math One" pitchFamily="18" charset="2"/>
                    <a:sym typeface="Symbol" pitchFamily="18" charset="2"/>
                  </a:rPr>
                  <a:t></a:t>
                </a:r>
                <a:r>
                  <a:rPr lang="en-US" sz="2400" b="1" i="1">
                    <a:solidFill>
                      <a:schemeClr val="tx1"/>
                    </a:solidFill>
                    <a:sym typeface="Symbol" pitchFamily="18" charset="2"/>
                  </a:rPr>
                  <a:t>V</a:t>
                </a:r>
                <a:endParaRPr lang="en-US" sz="2400" b="1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  <p:sp>
            <p:nvSpPr>
              <p:cNvPr id="62" name="Text Box 33"/>
              <p:cNvSpPr txBox="1">
                <a:spLocks noChangeArrowheads="1"/>
              </p:cNvSpPr>
              <p:nvPr/>
            </p:nvSpPr>
            <p:spPr bwMode="auto">
              <a:xfrm>
                <a:off x="1873722" y="4957549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i="1">
                    <a:solidFill>
                      <a:schemeClr val="tx1"/>
                    </a:solidFill>
                  </a:rPr>
                  <a:t>C</a:t>
                </a:r>
                <a:r>
                  <a:rPr lang="en-US" sz="2400" baseline="-25000">
                    <a:solidFill>
                      <a:schemeClr val="tx1"/>
                    </a:solidFill>
                  </a:rPr>
                  <a:t>1</a:t>
                </a:r>
                <a:r>
                  <a:rPr lang="en-US" sz="240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63" name="Group 44"/>
              <p:cNvGrpSpPr>
                <a:grpSpLocks/>
              </p:cNvGrpSpPr>
              <p:nvPr/>
            </p:nvGrpSpPr>
            <p:grpSpPr bwMode="auto">
              <a:xfrm rot="10800000">
                <a:off x="2864322" y="4652749"/>
                <a:ext cx="228600" cy="457200"/>
                <a:chOff x="4896" y="3360"/>
                <a:chExt cx="144" cy="288"/>
              </a:xfrm>
            </p:grpSpPr>
            <p:sp>
              <p:nvSpPr>
                <p:cNvPr id="64" name="Line 4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848" y="350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6"/>
                <p:cNvSpPr>
                  <a:spLocks noChangeShapeType="1"/>
                </p:cNvSpPr>
                <p:nvPr/>
              </p:nvSpPr>
              <p:spPr bwMode="auto">
                <a:xfrm rot="5400000">
                  <a:off x="4920" y="3480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7"/>
                <p:cNvSpPr>
                  <a:spLocks noChangeShapeType="1"/>
                </p:cNvSpPr>
                <p:nvPr/>
              </p:nvSpPr>
              <p:spPr bwMode="auto">
                <a:xfrm rot="5400000">
                  <a:off x="5016" y="3480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800" y="350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" name="Text Box 49"/>
              <p:cNvSpPr txBox="1">
                <a:spLocks noChangeArrowheads="1"/>
              </p:cNvSpPr>
              <p:nvPr/>
            </p:nvSpPr>
            <p:spPr bwMode="auto">
              <a:xfrm>
                <a:off x="2483322" y="4957549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i="1">
                    <a:solidFill>
                      <a:schemeClr val="tx1"/>
                    </a:solidFill>
                  </a:rPr>
                  <a:t>C</a:t>
                </a:r>
                <a:r>
                  <a:rPr 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40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69" name="Line 50"/>
              <p:cNvSpPr>
                <a:spLocks noChangeShapeType="1"/>
              </p:cNvSpPr>
              <p:nvPr/>
            </p:nvSpPr>
            <p:spPr bwMode="auto">
              <a:xfrm>
                <a:off x="3321522" y="4881349"/>
                <a:ext cx="0" cy="76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1"/>
              <p:cNvSpPr>
                <a:spLocks noChangeShapeType="1"/>
              </p:cNvSpPr>
              <p:nvPr/>
            </p:nvSpPr>
            <p:spPr bwMode="auto">
              <a:xfrm>
                <a:off x="3092922" y="4881349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auto">
              <a:xfrm>
                <a:off x="1873722" y="4514637"/>
                <a:ext cx="5334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i="1">
                    <a:solidFill>
                      <a:schemeClr val="tx1"/>
                    </a:solidFill>
                  </a:rPr>
                  <a:t>+Q</a:t>
                </a:r>
                <a:r>
                  <a:rPr lang="en-US" sz="18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auto">
              <a:xfrm>
                <a:off x="2254722" y="4538449"/>
                <a:ext cx="5334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i="1">
                    <a:solidFill>
                      <a:schemeClr val="tx1"/>
                    </a:solidFill>
                  </a:rPr>
                  <a:t>-Q</a:t>
                </a:r>
                <a:r>
                  <a:rPr lang="en-US" sz="18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74" name="Text Box 55"/>
              <p:cNvSpPr txBox="1">
                <a:spLocks noChangeArrowheads="1"/>
              </p:cNvSpPr>
              <p:nvPr/>
            </p:nvSpPr>
            <p:spPr bwMode="auto">
              <a:xfrm>
                <a:off x="2534122" y="4552737"/>
                <a:ext cx="5334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i="1">
                    <a:solidFill>
                      <a:schemeClr val="tx1"/>
                    </a:solidFill>
                  </a:rPr>
                  <a:t>+Q</a:t>
                </a:r>
                <a:r>
                  <a:rPr lang="en-US" sz="18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75" name="Text Box 56"/>
              <p:cNvSpPr txBox="1">
                <a:spLocks noChangeArrowheads="1"/>
              </p:cNvSpPr>
              <p:nvPr/>
            </p:nvSpPr>
            <p:spPr bwMode="auto">
              <a:xfrm>
                <a:off x="2940522" y="4563849"/>
                <a:ext cx="5334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i="1" dirty="0">
                    <a:solidFill>
                      <a:schemeClr val="tx1"/>
                    </a:solidFill>
                  </a:rPr>
                  <a:t>-Q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80" name="Text Box 65"/>
              <p:cNvSpPr txBox="1">
                <a:spLocks noChangeArrowheads="1"/>
              </p:cNvSpPr>
              <p:nvPr/>
            </p:nvSpPr>
            <p:spPr bwMode="auto">
              <a:xfrm>
                <a:off x="2635722" y="4195549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  <a:sym typeface="Symbol" pitchFamily="18" charset="2"/>
                  </a:rPr>
                  <a:t></a:t>
                </a:r>
                <a:r>
                  <a:rPr lang="en-US" sz="1800" b="1" i="1">
                    <a:solidFill>
                      <a:schemeClr val="tx1"/>
                    </a:solidFill>
                    <a:sym typeface="Symbol" pitchFamily="18" charset="2"/>
                  </a:rPr>
                  <a:t>V</a:t>
                </a:r>
                <a:r>
                  <a:rPr lang="en-US" sz="1800" b="1" baseline="-25000">
                    <a:solidFill>
                      <a:schemeClr val="tx1"/>
                    </a:solidFill>
                    <a:sym typeface="Symbol" pitchFamily="18" charset="2"/>
                  </a:rPr>
                  <a:t>2</a:t>
                </a:r>
                <a:r>
                  <a:rPr lang="en-US" sz="1800" b="1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77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Circuit Analysis: </a:t>
            </a:r>
            <a:r>
              <a:rPr lang="en-US" dirty="0" smtClean="0">
                <a:solidFill>
                  <a:schemeClr val="tx1"/>
                </a:solidFill>
              </a:rPr>
              <a:t>Complicated </a:t>
            </a:r>
            <a:r>
              <a:rPr lang="en-US" dirty="0">
                <a:solidFill>
                  <a:schemeClr val="tx1"/>
                </a:solidFill>
              </a:rPr>
              <a:t>Capacitor Circuits</a:t>
            </a:r>
          </a:p>
        </p:txBody>
      </p:sp>
      <p:sp>
        <p:nvSpPr>
          <p:cNvPr id="643158" name="Text Box 86"/>
          <p:cNvSpPr txBox="1">
            <a:spLocks noChangeArrowheads="1"/>
          </p:cNvSpPr>
          <p:nvPr/>
        </p:nvSpPr>
        <p:spPr bwMode="auto">
          <a:xfrm>
            <a:off x="163770" y="984492"/>
            <a:ext cx="87755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For complex combinations of capacitors, you can replace small structures by equivalent capacitors, eventually simplifying </a:t>
            </a:r>
            <a:r>
              <a:rPr lang="en-US" sz="2400" dirty="0" smtClean="0">
                <a:solidFill>
                  <a:schemeClr val="tx1"/>
                </a:solidFill>
              </a:rPr>
              <a:t>everything.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4" name="Picture 4" descr="26fp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41" y="3920330"/>
            <a:ext cx="2922779" cy="289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36" y="3419227"/>
            <a:ext cx="84206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White board problem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For the system of four capacitors shown in the figure find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1800" dirty="0"/>
              <a:t>The equivalent capacitance of the </a:t>
            </a:r>
            <a:r>
              <a:rPr lang="en-US" sz="1800" dirty="0" smtClean="0"/>
              <a:t>system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1800" dirty="0" smtClean="0"/>
              <a:t>The charge on each capacitor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1800" dirty="0" smtClean="0"/>
              <a:t>The potential difference across each capacitor</a:t>
            </a:r>
            <a:endParaRPr lang="en-US" sz="1800" dirty="0"/>
          </a:p>
          <a:p>
            <a:pPr marL="457200" indent="-457200">
              <a:lnSpc>
                <a:spcPct val="150000"/>
              </a:lnSpc>
              <a:buAutoNum type="alphaUcParenR"/>
            </a:pP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1069" y="2947923"/>
            <a:ext cx="8693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84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93688" y="182563"/>
            <a:ext cx="2325687" cy="6508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Dielectrics</a:t>
            </a:r>
            <a:endParaRPr lang="en-US" dirty="0"/>
          </a:p>
        </p:txBody>
      </p:sp>
      <p:pic>
        <p:nvPicPr>
          <p:cNvPr id="50179" name="Picture 3" descr="J:\guthold\Physics 25\Figure 17-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3" t="4808" r="30683" b="7011"/>
          <a:stretch/>
        </p:blipFill>
        <p:spPr bwMode="auto">
          <a:xfrm>
            <a:off x="7051948" y="412123"/>
            <a:ext cx="2003612" cy="63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06375" y="952500"/>
            <a:ext cx="6348971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 most capacitors there is an insulating sheet, called a </a:t>
            </a:r>
            <a:r>
              <a:rPr lang="en-US" sz="2000" b="1" dirty="0"/>
              <a:t>dielectric</a:t>
            </a:r>
            <a:r>
              <a:rPr lang="en-US" sz="2000" dirty="0"/>
              <a:t>, between the plates.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19074" y="1785938"/>
            <a:ext cx="633627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 Can apply higher voltage without charge passing through the gap (sparks in </a:t>
            </a:r>
            <a:r>
              <a:rPr lang="en-US" sz="1800" i="1" dirty="0"/>
              <a:t>air</a:t>
            </a:r>
            <a:r>
              <a:rPr lang="en-US" sz="1800" dirty="0"/>
              <a:t> at high voltages).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 Plates can be placed closer together (sandwich), thus increasing the capacitance, because d is less.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 By placing a dielectric between the gap, the capacitance is increased by a factor </a:t>
            </a:r>
            <a:r>
              <a:rPr lang="en-US" sz="1800" dirty="0" smtClean="0">
                <a:latin typeface="Symbol" pitchFamily="18" charset="2"/>
              </a:rPr>
              <a:t>k</a:t>
            </a:r>
            <a:r>
              <a:rPr lang="en-US" sz="1800" dirty="0" smtClean="0"/>
              <a:t> (</a:t>
            </a:r>
            <a:r>
              <a:rPr lang="en-US" sz="1800" b="1" dirty="0" smtClean="0">
                <a:latin typeface="Symbol" pitchFamily="18" charset="2"/>
              </a:rPr>
              <a:t>k</a:t>
            </a:r>
            <a:r>
              <a:rPr lang="en-US" sz="1800" b="1" dirty="0" smtClean="0"/>
              <a:t> </a:t>
            </a:r>
            <a:r>
              <a:rPr lang="en-US" sz="1800" b="1" dirty="0"/>
              <a:t>is dielectric constant</a:t>
            </a:r>
            <a:r>
              <a:rPr lang="en-US" sz="1800" dirty="0"/>
              <a:t>).  </a:t>
            </a: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98674"/>
              </p:ext>
            </p:extLst>
          </p:nvPr>
        </p:nvGraphicFramePr>
        <p:xfrm>
          <a:off x="2162175" y="3884613"/>
          <a:ext cx="14033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32" name="Equation" r:id="rId4" imgW="812520" imgH="393480" progId="Equation.DSMT4">
                  <p:embed/>
                </p:oleObj>
              </mc:Choice>
              <mc:Fallback>
                <p:oleObj name="Equation" r:id="rId4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3884613"/>
                        <a:ext cx="1403350" cy="674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2355850" y="5078413"/>
          <a:ext cx="10144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33" name="Equation" r:id="rId6" imgW="583920" imgH="393480" progId="Equation.3">
                  <p:embed/>
                </p:oleObj>
              </mc:Choice>
              <mc:Fallback>
                <p:oleObj name="Equation" r:id="rId6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5078413"/>
                        <a:ext cx="1014413" cy="681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27013" y="4629150"/>
            <a:ext cx="2700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This can also be written as: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80988" y="6108700"/>
            <a:ext cx="133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Where </a:t>
            </a:r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032323"/>
              </p:ext>
            </p:extLst>
          </p:nvPr>
        </p:nvGraphicFramePr>
        <p:xfrm>
          <a:off x="1090613" y="6116638"/>
          <a:ext cx="9890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34" name="Equation" r:id="rId8" imgW="571320" imgH="228600" progId="Equation.DSMT4">
                  <p:embed/>
                </p:oleObj>
              </mc:Choice>
              <mc:Fallback>
                <p:oleObj name="Equation" r:id="rId8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6116638"/>
                        <a:ext cx="989012" cy="392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403475" y="6126163"/>
            <a:ext cx="3662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ymbol" pitchFamily="18" charset="2"/>
              </a:rPr>
              <a:t>e</a:t>
            </a:r>
            <a:r>
              <a:rPr lang="en-US" sz="1800"/>
              <a:t> is the permittivity of the material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06363" y="1431925"/>
            <a:ext cx="7115175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-  Inserting a dielectric (polar molecules)</a:t>
            </a:r>
            <a:r>
              <a:rPr lang="en-US" sz="1400" baseline="30000" dirty="0"/>
              <a:t>+</a:t>
            </a:r>
            <a:r>
              <a:rPr lang="en-US" sz="1400" dirty="0"/>
              <a:t>, in which one part of the (neutral) molecule is positive and the other is negative (e.g. H</a:t>
            </a:r>
            <a:r>
              <a:rPr lang="en-US" sz="1400" baseline="-25000" dirty="0"/>
              <a:t>2</a:t>
            </a:r>
            <a:r>
              <a:rPr lang="en-US" sz="1400" dirty="0"/>
              <a:t>O).  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-  The molecules will become oriented in the field.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-  </a:t>
            </a:r>
            <a:r>
              <a:rPr lang="en-US" sz="1400" u="sng" dirty="0"/>
              <a:t>Net effect</a:t>
            </a:r>
            <a:r>
              <a:rPr lang="en-US" sz="1400" dirty="0"/>
              <a:t>: Net negative charge on the outer edge of the dielectric material where it meets the positive plate and a net positive charge where it meets the negative plate.  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-  Electric field passing through the dielectric is reduced by a factor of </a:t>
            </a:r>
            <a:r>
              <a:rPr lang="en-US" sz="1400" dirty="0" smtClean="0">
                <a:latin typeface="Symbol" pitchFamily="18" charset="2"/>
              </a:rPr>
              <a:t>k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-  The voltage (work per unit charge) must therefore also have decreased by a factor </a:t>
            </a:r>
            <a:r>
              <a:rPr lang="en-US" sz="1400" dirty="0" smtClean="0">
                <a:latin typeface="Symbol" pitchFamily="18" charset="2"/>
              </a:rPr>
              <a:t>k</a:t>
            </a:r>
            <a:r>
              <a:rPr lang="en-US" sz="1400" dirty="0" smtClean="0"/>
              <a:t>. </a:t>
            </a:r>
            <a:r>
              <a:rPr lang="en-US" sz="1400" dirty="0"/>
              <a:t>The voltage between the plates is now:</a:t>
            </a:r>
            <a:r>
              <a:rPr lang="en-US" sz="1600" dirty="0"/>
              <a:t>  </a:t>
            </a:r>
          </a:p>
        </p:txBody>
      </p:sp>
      <p:pic>
        <p:nvPicPr>
          <p:cNvPr id="51202" name="Picture 2" descr="J:\guthold\Physics 25\Figure 17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5591" r="32973" b="7011"/>
          <a:stretch>
            <a:fillRect/>
          </a:stretch>
        </p:blipFill>
        <p:spPr bwMode="auto">
          <a:xfrm>
            <a:off x="7346950" y="114300"/>
            <a:ext cx="1695450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15888" y="100013"/>
            <a:ext cx="6542490" cy="52322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Molecular </a:t>
            </a:r>
            <a:r>
              <a:rPr lang="en-US" dirty="0" smtClean="0"/>
              <a:t>view </a:t>
            </a:r>
            <a:r>
              <a:rPr lang="en-US" dirty="0"/>
              <a:t>of dielectric effect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5888" y="717348"/>
            <a:ext cx="654249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AutoNum type="alphaLcParenBoth"/>
            </a:pPr>
            <a:r>
              <a:rPr lang="en-US" sz="1800" dirty="0" smtClean="0"/>
              <a:t>Consider isolated capacitor (</a:t>
            </a:r>
            <a:r>
              <a:rPr lang="en-US" sz="1800" u="sng" dirty="0" smtClean="0"/>
              <a:t>not </a:t>
            </a:r>
            <a:r>
              <a:rPr lang="en-US" sz="1800" u="sng" dirty="0"/>
              <a:t>connected to </a:t>
            </a:r>
            <a:r>
              <a:rPr lang="en-US" sz="1800" u="sng" dirty="0" smtClean="0"/>
              <a:t>battery</a:t>
            </a:r>
            <a:r>
              <a:rPr lang="en-US" sz="1800" dirty="0" smtClean="0"/>
              <a:t> for now): </a:t>
            </a:r>
          </a:p>
          <a:p>
            <a:pPr marL="347663" indent="-347663">
              <a:spcBef>
                <a:spcPts val="0"/>
              </a:spcBef>
            </a:pPr>
            <a:r>
              <a:rPr lang="en-US" sz="1800" dirty="0"/>
              <a:t>	</a:t>
            </a:r>
            <a:r>
              <a:rPr lang="en-US" sz="1800" dirty="0" smtClean="0"/>
              <a:t>in air: Q = C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·V</a:t>
            </a:r>
            <a:r>
              <a:rPr lang="en-US" sz="1800" baseline="-25000" dirty="0" smtClean="0"/>
              <a:t>0 	</a:t>
            </a:r>
            <a:r>
              <a:rPr lang="en-US" sz="1400" dirty="0" smtClean="0"/>
              <a:t>(subscript ‘0’ means before dielectric is inserted)</a:t>
            </a:r>
            <a:r>
              <a:rPr lang="en-US" sz="1400" baseline="-25000" dirty="0" smtClean="0"/>
              <a:t>  </a:t>
            </a:r>
            <a:endParaRPr lang="en-US" sz="1400" dirty="0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6674" y="6537325"/>
            <a:ext cx="823649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aseline="30000" dirty="0"/>
              <a:t>+</a:t>
            </a:r>
            <a:r>
              <a:rPr lang="en-US" sz="1050" dirty="0"/>
              <a:t> The molecules could also be non-polar. In this case the electric field moves the charge on the molecule and </a:t>
            </a:r>
            <a:r>
              <a:rPr lang="en-US" sz="1050" i="1" dirty="0"/>
              <a:t>induces</a:t>
            </a:r>
            <a:r>
              <a:rPr lang="en-US" sz="1050" dirty="0"/>
              <a:t> polarization in the </a:t>
            </a:r>
            <a:r>
              <a:rPr lang="en-US" sz="1050" dirty="0" smtClean="0"/>
              <a:t>molecule</a:t>
            </a:r>
            <a:endParaRPr lang="en-US" sz="1400" baseline="30000" dirty="0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06363" y="4052888"/>
            <a:ext cx="7183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The charge Q on the plates has not changed, because they are </a:t>
            </a:r>
            <a:r>
              <a:rPr lang="en-US" sz="1400" dirty="0" smtClean="0"/>
              <a:t>isolated (no battery connected).  Thus, </a:t>
            </a:r>
            <a:r>
              <a:rPr lang="en-US" sz="1400" dirty="0"/>
              <a:t>we have:</a:t>
            </a:r>
            <a:endParaRPr lang="en-US" sz="1800" baseline="-25000" dirty="0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06363" y="5260975"/>
            <a:ext cx="271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Combining those two equations:</a:t>
            </a:r>
            <a:endParaRPr lang="en-US"/>
          </a:p>
        </p:txBody>
      </p:sp>
      <p:graphicFrame>
        <p:nvGraphicFramePr>
          <p:cNvPr id="512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208183"/>
              </p:ext>
            </p:extLst>
          </p:nvPr>
        </p:nvGraphicFramePr>
        <p:xfrm>
          <a:off x="3041650" y="4387850"/>
          <a:ext cx="9556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05" name="Equation" r:id="rId4" imgW="711000" imgH="203040" progId="Equation.3">
                  <p:embed/>
                </p:oleObj>
              </mc:Choice>
              <mc:Fallback>
                <p:oleObj name="Equation" r:id="rId4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387850"/>
                        <a:ext cx="955675" cy="2714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06363" y="4681538"/>
            <a:ext cx="568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where C is the capacitance when the dielectric is present.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225425" y="6021388"/>
            <a:ext cx="6772275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Thus, the capacitance is increased by a factor of </a:t>
            </a:r>
            <a:r>
              <a:rPr lang="en-US" sz="1400" dirty="0" smtClean="0">
                <a:latin typeface="Symbol" pitchFamily="18" charset="2"/>
              </a:rPr>
              <a:t>k</a:t>
            </a:r>
            <a:r>
              <a:rPr lang="en-US" sz="1400" dirty="0" smtClean="0"/>
              <a:t>, </a:t>
            </a:r>
            <a:r>
              <a:rPr lang="en-US" sz="1400" dirty="0"/>
              <a:t>when dielectric is inserted. 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57268"/>
              </p:ext>
            </p:extLst>
          </p:nvPr>
        </p:nvGraphicFramePr>
        <p:xfrm>
          <a:off x="5630863" y="2673350"/>
          <a:ext cx="6619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06" name="Equation" r:id="rId6" imgW="495000" imgH="393480" progId="Equation.DSMT4">
                  <p:embed/>
                </p:oleObj>
              </mc:Choice>
              <mc:Fallback>
                <p:oleObj name="Equation" r:id="rId6" imgW="4950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2673350"/>
                        <a:ext cx="661987" cy="5254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66675" y="6439437"/>
            <a:ext cx="88841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57877"/>
              </p:ext>
            </p:extLst>
          </p:nvPr>
        </p:nvGraphicFramePr>
        <p:xfrm>
          <a:off x="3057525" y="3429000"/>
          <a:ext cx="9239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07" name="Equation" r:id="rId8" imgW="685800" imgH="393480" progId="Equation.3">
                  <p:embed/>
                </p:oleObj>
              </mc:Choice>
              <mc:Fallback>
                <p:oleObj name="Equation" r:id="rId8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3429000"/>
                        <a:ext cx="923925" cy="5254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45646"/>
              </p:ext>
            </p:extLst>
          </p:nvPr>
        </p:nvGraphicFramePr>
        <p:xfrm>
          <a:off x="2669020" y="5162571"/>
          <a:ext cx="27987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08" name="Equation" r:id="rId10" imgW="2082600" imgH="431640" progId="Equation.3">
                  <p:embed/>
                </p:oleObj>
              </mc:Choice>
              <mc:Fallback>
                <p:oleObj name="Equation" r:id="rId10" imgW="2082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020" y="5162571"/>
                        <a:ext cx="2798763" cy="5762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3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11150" y="771953"/>
            <a:ext cx="5381312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sz="2000" b="1" dirty="0"/>
              <a:t>Inserting a dielectric at constant </a:t>
            </a:r>
            <a:r>
              <a:rPr lang="en-US" sz="2000" b="1" dirty="0" smtClean="0"/>
              <a:t>voltage (connected to battery):  </a:t>
            </a:r>
            <a:endParaRPr lang="en-US" sz="2000" b="1" dirty="0"/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sz="2000" dirty="0"/>
              <a:t>A capacitor consisting of two plates separated by a </a:t>
            </a:r>
            <a:r>
              <a:rPr lang="en-US" sz="2000" dirty="0" smtClean="0"/>
              <a:t>distance, d, </a:t>
            </a:r>
            <a:r>
              <a:rPr lang="en-US" sz="2000" dirty="0"/>
              <a:t>is connected to a battery of </a:t>
            </a:r>
            <a:r>
              <a:rPr lang="en-US" sz="2000" dirty="0" smtClean="0"/>
              <a:t>voltage, V, </a:t>
            </a:r>
            <a:r>
              <a:rPr lang="en-US" sz="2000" dirty="0"/>
              <a:t>and acquires a </a:t>
            </a:r>
            <a:r>
              <a:rPr lang="en-US" sz="2000" dirty="0" smtClean="0"/>
              <a:t>charge, </a:t>
            </a:r>
            <a:r>
              <a:rPr lang="en-US" sz="2000" dirty="0"/>
              <a:t>Q. </a:t>
            </a:r>
            <a:endParaRPr lang="en-US" sz="2000" dirty="0" smtClean="0"/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sz="2000" dirty="0" smtClean="0"/>
              <a:t>While </a:t>
            </a:r>
            <a:r>
              <a:rPr lang="en-US" sz="2000" dirty="0"/>
              <a:t>it is still connected to the battery, a slab of dielectric material is inserted between the plates of the capacitor. Will Q increase, decrease or stay the same? </a:t>
            </a:r>
            <a:endParaRPr lang="en-US" sz="2000" b="1" dirty="0"/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6412855" y="268288"/>
            <a:ext cx="2373310" cy="4230403"/>
            <a:chOff x="3708" y="321"/>
            <a:chExt cx="1839" cy="3278"/>
          </a:xfrm>
        </p:grpSpPr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3708" y="399"/>
              <a:ext cx="1839" cy="2985"/>
              <a:chOff x="3708" y="399"/>
              <a:chExt cx="1839" cy="2985"/>
            </a:xfrm>
          </p:grpSpPr>
          <p:grpSp>
            <p:nvGrpSpPr>
              <p:cNvPr id="52234" name="Group 10"/>
              <p:cNvGrpSpPr>
                <a:grpSpLocks/>
              </p:cNvGrpSpPr>
              <p:nvPr/>
            </p:nvGrpSpPr>
            <p:grpSpPr bwMode="auto">
              <a:xfrm>
                <a:off x="3708" y="399"/>
                <a:ext cx="1839" cy="2985"/>
                <a:chOff x="3708" y="399"/>
                <a:chExt cx="1839" cy="2985"/>
              </a:xfrm>
            </p:grpSpPr>
            <p:pic>
              <p:nvPicPr>
                <p:cNvPr id="52227" name="Picture 3" descr="J:\guthold\Physics 25\Figure 17-13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5" t="14487" r="13974" b="30893"/>
                <a:stretch>
                  <a:fillRect/>
                </a:stretch>
              </p:blipFill>
              <p:spPr bwMode="auto">
                <a:xfrm>
                  <a:off x="3708" y="1517"/>
                  <a:ext cx="1839" cy="1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230" name="Rectangle 6"/>
                <p:cNvSpPr>
                  <a:spLocks noChangeArrowheads="1"/>
                </p:cNvSpPr>
                <p:nvPr/>
              </p:nvSpPr>
              <p:spPr bwMode="auto">
                <a:xfrm>
                  <a:off x="4583" y="399"/>
                  <a:ext cx="88" cy="958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31" name="Line 7"/>
                <p:cNvSpPr>
                  <a:spLocks noChangeShapeType="1"/>
                </p:cNvSpPr>
                <p:nvPr/>
              </p:nvSpPr>
              <p:spPr bwMode="auto">
                <a:xfrm>
                  <a:off x="4630" y="1431"/>
                  <a:ext cx="0" cy="4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32" name="Rectangle 8"/>
                <p:cNvSpPr>
                  <a:spLocks noChangeArrowheads="1"/>
                </p:cNvSpPr>
                <p:nvPr/>
              </p:nvSpPr>
              <p:spPr bwMode="auto">
                <a:xfrm>
                  <a:off x="4657" y="1481"/>
                  <a:ext cx="187" cy="1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33" name="Rectangle 9"/>
                <p:cNvSpPr>
                  <a:spLocks noChangeArrowheads="1"/>
                </p:cNvSpPr>
                <p:nvPr/>
              </p:nvSpPr>
              <p:spPr bwMode="auto">
                <a:xfrm>
                  <a:off x="4409" y="1468"/>
                  <a:ext cx="187" cy="1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235" name="Text Box 11"/>
              <p:cNvSpPr txBox="1">
                <a:spLocks noChangeArrowheads="1"/>
              </p:cNvSpPr>
              <p:nvPr/>
            </p:nvSpPr>
            <p:spPr bwMode="auto">
              <a:xfrm>
                <a:off x="4068" y="1843"/>
                <a:ext cx="41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+Q</a:t>
                </a:r>
                <a:endParaRPr lang="en-US" dirty="0"/>
              </a:p>
            </p:txBody>
          </p:sp>
          <p:sp>
            <p:nvSpPr>
              <p:cNvPr id="52236" name="Text Box 12"/>
              <p:cNvSpPr txBox="1">
                <a:spLocks noChangeArrowheads="1"/>
              </p:cNvSpPr>
              <p:nvPr/>
            </p:nvSpPr>
            <p:spPr bwMode="auto">
              <a:xfrm>
                <a:off x="4785" y="1835"/>
                <a:ext cx="41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-Q</a:t>
                </a:r>
                <a:endParaRPr lang="en-US" dirty="0"/>
              </a:p>
            </p:txBody>
          </p:sp>
        </p:grp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4486" y="2758"/>
              <a:ext cx="292" cy="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4431" y="3289"/>
              <a:ext cx="48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Symbol" pitchFamily="18" charset="2"/>
                </a:rPr>
                <a:t>D</a:t>
              </a:r>
              <a:r>
                <a:rPr lang="en-US" sz="2000" dirty="0" smtClean="0"/>
                <a:t>V</a:t>
              </a:r>
              <a:endParaRPr lang="en-US" dirty="0"/>
            </a:p>
          </p:txBody>
        </p:sp>
        <p:sp>
          <p:nvSpPr>
            <p:cNvPr id="52241" name="Text Box 17"/>
            <p:cNvSpPr txBox="1">
              <a:spLocks noChangeArrowheads="1"/>
            </p:cNvSpPr>
            <p:nvPr/>
          </p:nvSpPr>
          <p:spPr bwMode="auto">
            <a:xfrm>
              <a:off x="4664" y="321"/>
              <a:ext cx="79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Dielectric</a:t>
              </a:r>
              <a:endParaRPr lang="en-US" sz="2000" dirty="0"/>
            </a:p>
          </p:txBody>
        </p:sp>
      </p:grp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00015" y="4770016"/>
            <a:ext cx="8746013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</a:pPr>
            <a:r>
              <a:rPr lang="en-US" sz="1800" dirty="0"/>
              <a:t>-  Connected battery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voltage stays </a:t>
            </a:r>
            <a:r>
              <a:rPr lang="en-US" sz="1800" dirty="0" smtClean="0"/>
              <a:t>constant, V = V</a:t>
            </a:r>
            <a:r>
              <a:rPr lang="en-US" sz="1800" baseline="-25000" dirty="0" smtClean="0"/>
              <a:t>0</a:t>
            </a:r>
            <a:endParaRPr lang="en-US" sz="1800" dirty="0"/>
          </a:p>
          <a:p>
            <a:pPr marL="231775" indent="-231775">
              <a:spcBef>
                <a:spcPct val="50000"/>
              </a:spcBef>
            </a:pPr>
            <a:r>
              <a:rPr lang="en-US" sz="1800" dirty="0"/>
              <a:t>-  C must increase when dielectric is </a:t>
            </a:r>
            <a:r>
              <a:rPr lang="en-US" sz="1800" dirty="0" smtClean="0"/>
              <a:t>inserted, C = </a:t>
            </a:r>
            <a:r>
              <a:rPr lang="en-US" sz="1800" dirty="0" smtClean="0">
                <a:latin typeface="Symbol" panose="05050102010706020507" pitchFamily="18" charset="2"/>
              </a:rPr>
              <a:t>k</a:t>
            </a:r>
            <a:r>
              <a:rPr lang="en-US" sz="1800" dirty="0" smtClean="0"/>
              <a:t>C</a:t>
            </a:r>
            <a:r>
              <a:rPr lang="en-US" sz="1800" baseline="-25000" dirty="0" smtClean="0"/>
              <a:t>0</a:t>
            </a:r>
            <a:endParaRPr lang="en-US" sz="1800" dirty="0"/>
          </a:p>
          <a:p>
            <a:pPr marL="231775" indent="-231775">
              <a:spcBef>
                <a:spcPct val="50000"/>
              </a:spcBef>
            </a:pPr>
            <a:r>
              <a:rPr lang="en-US" sz="1800" dirty="0"/>
              <a:t>-  </a:t>
            </a:r>
            <a:r>
              <a:rPr lang="en-US" sz="1800" dirty="0" smtClean="0"/>
              <a:t>Q = C·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V</a:t>
            </a:r>
            <a:r>
              <a:rPr lang="en-US" sz="1800" dirty="0"/>
              <a:t>, if V is constant, C increases, Q also must </a:t>
            </a:r>
            <a:r>
              <a:rPr lang="en-US" sz="1800" dirty="0" smtClean="0"/>
              <a:t>increase, Q = </a:t>
            </a:r>
            <a:r>
              <a:rPr lang="en-US" sz="1800" dirty="0" smtClean="0">
                <a:latin typeface="Symbol" panose="05050102010706020507" pitchFamily="18" charset="2"/>
              </a:rPr>
              <a:t>k</a:t>
            </a:r>
            <a:r>
              <a:rPr lang="en-US" sz="1800" dirty="0" smtClean="0"/>
              <a:t>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5888" y="73398"/>
            <a:ext cx="5908394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Capacitor with dielectric, </a:t>
            </a:r>
            <a:r>
              <a:rPr lang="en-US" sz="2400" u="sng" dirty="0" smtClean="0"/>
              <a:t>connected </a:t>
            </a:r>
            <a:r>
              <a:rPr lang="en-US" sz="2400" u="sng" dirty="0"/>
              <a:t>to </a:t>
            </a:r>
            <a:r>
              <a:rPr lang="en-US" sz="2400" u="sng" dirty="0" smtClean="0"/>
              <a:t>battery</a:t>
            </a:r>
            <a:endParaRPr lang="en-US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300015" y="6118944"/>
            <a:ext cx="874601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Wingdings"/>
              <a:buChar char="à"/>
            </a:pPr>
            <a:r>
              <a:rPr lang="en-US" sz="1800" dirty="0" smtClean="0">
                <a:solidFill>
                  <a:srgbClr val="000000"/>
                </a:solidFill>
              </a:rPr>
              <a:t>With connected battery: As </a:t>
            </a:r>
            <a:r>
              <a:rPr lang="en-US" sz="1800" dirty="0">
                <a:solidFill>
                  <a:srgbClr val="000000"/>
                </a:solidFill>
              </a:rPr>
              <a:t>the dielectric is inserted more charge will be pulled from the battery and deposited </a:t>
            </a:r>
            <a:r>
              <a:rPr lang="en-US" sz="1800" dirty="0" smtClean="0">
                <a:solidFill>
                  <a:srgbClr val="000000"/>
                </a:solidFill>
              </a:rPr>
              <a:t>onto the </a:t>
            </a:r>
            <a:r>
              <a:rPr lang="en-US" sz="1800" dirty="0">
                <a:solidFill>
                  <a:srgbClr val="000000"/>
                </a:solidFill>
              </a:rPr>
              <a:t>plates of the capacitor as its capacitance increases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2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6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" y="2221606"/>
            <a:ext cx="6498525" cy="463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251" y="473156"/>
            <a:ext cx="81792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eaLnBrk="1" hangingPunct="1">
              <a:buFontTx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Have </a:t>
            </a:r>
            <a:r>
              <a:rPr lang="en-US" sz="1400" dirty="0">
                <a:solidFill>
                  <a:srgbClr val="008000"/>
                </a:solidFill>
              </a:rPr>
              <a:t>a high </a:t>
            </a:r>
            <a:r>
              <a:rPr lang="en-US" sz="1400" i="1" dirty="0">
                <a:solidFill>
                  <a:srgbClr val="008000"/>
                </a:solidFill>
              </a:rPr>
              <a:t>dielectric constant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i="1" dirty="0">
                <a:solidFill>
                  <a:srgbClr val="008000"/>
                </a:solidFill>
                <a:sym typeface="Symbol" pitchFamily="18" charset="2"/>
              </a:rPr>
              <a:t></a:t>
            </a:r>
          </a:p>
          <a:p>
            <a:pPr marL="688975" lvl="2" indent="-231775" eaLnBrk="1" hangingPunct="1">
              <a:buFontTx/>
              <a:buChar char="•"/>
            </a:pPr>
            <a:r>
              <a:rPr lang="en-US" sz="1400" dirty="0">
                <a:solidFill>
                  <a:srgbClr val="008000"/>
                </a:solidFill>
                <a:sym typeface="Symbol" pitchFamily="18" charset="2"/>
              </a:rPr>
              <a:t>The combination </a:t>
            </a:r>
            <a:r>
              <a:rPr lang="en-US" sz="1400" i="1" dirty="0">
                <a:solidFill>
                  <a:srgbClr val="008000"/>
                </a:solidFill>
                <a:sym typeface="Symbol" pitchFamily="18" charset="2"/>
              </a:rPr>
              <a:t></a:t>
            </a:r>
            <a:r>
              <a:rPr lang="en-US" sz="1400" baseline="-25000" dirty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sz="1400" dirty="0">
                <a:solidFill>
                  <a:srgbClr val="008000"/>
                </a:solidFill>
                <a:sym typeface="Symbol" pitchFamily="18" charset="2"/>
              </a:rPr>
              <a:t> is also called </a:t>
            </a:r>
            <a:r>
              <a:rPr lang="en-US" sz="1400" i="1" dirty="0">
                <a:solidFill>
                  <a:srgbClr val="008000"/>
                </a:solidFill>
                <a:sym typeface="Symbol" pitchFamily="18" charset="2"/>
              </a:rPr>
              <a:t></a:t>
            </a:r>
            <a:r>
              <a:rPr lang="en-US" sz="1400" dirty="0">
                <a:solidFill>
                  <a:srgbClr val="008000"/>
                </a:solidFill>
                <a:sym typeface="Symbol" pitchFamily="18" charset="2"/>
              </a:rPr>
              <a:t>, the</a:t>
            </a:r>
            <a:r>
              <a:rPr lang="en-US" sz="1400" i="1" dirty="0">
                <a:solidFill>
                  <a:srgbClr val="008000"/>
                </a:solidFill>
                <a:sym typeface="Symbol" pitchFamily="18" charset="2"/>
              </a:rPr>
              <a:t> permittivity</a:t>
            </a:r>
          </a:p>
          <a:p>
            <a:pPr marL="231775" indent="-231775" eaLnBrk="1" hangingPunct="1">
              <a:buFontTx/>
              <a:buChar char="•"/>
            </a:pPr>
            <a:r>
              <a:rPr lang="en-US" sz="1400" dirty="0">
                <a:solidFill>
                  <a:schemeClr val="accent2"/>
                </a:solidFill>
                <a:sym typeface="Symbol" pitchFamily="18" charset="2"/>
              </a:rPr>
              <a:t>Must be a good insulator</a:t>
            </a:r>
          </a:p>
          <a:p>
            <a:pPr marL="688975" lvl="2" indent="-231775" eaLnBrk="1" hangingPunct="1">
              <a:buFontTx/>
              <a:buChar char="•"/>
            </a:pPr>
            <a:r>
              <a:rPr lang="en-US" sz="1400" dirty="0">
                <a:solidFill>
                  <a:schemeClr val="accent2"/>
                </a:solidFill>
                <a:sym typeface="Symbol" pitchFamily="18" charset="2"/>
              </a:rPr>
              <a:t>Otherwise charge will slowly bleed away</a:t>
            </a:r>
          </a:p>
          <a:p>
            <a:pPr marL="231775" indent="-231775" eaLnBrk="1" hangingPunct="1">
              <a:buFontTx/>
              <a:buChar char="•"/>
            </a:pPr>
            <a:r>
              <a:rPr lang="en-US" sz="1400" dirty="0">
                <a:solidFill>
                  <a:srgbClr val="9900CC"/>
                </a:solidFill>
                <a:sym typeface="Symbol" pitchFamily="18" charset="2"/>
              </a:rPr>
              <a:t>Have a high </a:t>
            </a:r>
            <a:r>
              <a:rPr lang="en-US" sz="1400" i="1" dirty="0">
                <a:solidFill>
                  <a:srgbClr val="9900CC"/>
                </a:solidFill>
                <a:sym typeface="Symbol" pitchFamily="18" charset="2"/>
              </a:rPr>
              <a:t>dielectric strength</a:t>
            </a:r>
            <a:endParaRPr lang="en-US" sz="1400" dirty="0">
              <a:solidFill>
                <a:srgbClr val="9900CC"/>
              </a:solidFill>
              <a:sym typeface="Symbol" pitchFamily="18" charset="2"/>
            </a:endParaRPr>
          </a:p>
          <a:p>
            <a:pPr marL="688975" lvl="2" indent="-231775" eaLnBrk="1" hangingPunct="1">
              <a:buFontTx/>
              <a:buChar char="•"/>
            </a:pPr>
            <a:r>
              <a:rPr lang="en-US" sz="1400" dirty="0">
                <a:solidFill>
                  <a:srgbClr val="9900CC"/>
                </a:solidFill>
                <a:sym typeface="Symbol" pitchFamily="18" charset="2"/>
              </a:rPr>
              <a:t>The maximum </a:t>
            </a:r>
            <a:r>
              <a:rPr lang="en-US" sz="1400" i="1" dirty="0">
                <a:solidFill>
                  <a:srgbClr val="9900CC"/>
                </a:solidFill>
                <a:sym typeface="Symbol" pitchFamily="18" charset="2"/>
              </a:rPr>
              <a:t>electric field</a:t>
            </a:r>
            <a:r>
              <a:rPr lang="en-US" sz="1400" dirty="0">
                <a:solidFill>
                  <a:srgbClr val="9900CC"/>
                </a:solidFill>
                <a:sym typeface="Symbol" pitchFamily="18" charset="2"/>
              </a:rPr>
              <a:t> at which the insulator suddenly (catastrophically) becomes a conductor</a:t>
            </a:r>
          </a:p>
          <a:p>
            <a:pPr marL="688975" lvl="1" indent="-231775" eaLnBrk="1" hangingPunct="1">
              <a:buFontTx/>
              <a:buChar char="•"/>
            </a:pPr>
            <a:r>
              <a:rPr lang="en-US" sz="1400" dirty="0">
                <a:solidFill>
                  <a:srgbClr val="FF0000"/>
                </a:solidFill>
                <a:sym typeface="Symbol" pitchFamily="18" charset="2"/>
              </a:rPr>
              <a:t>There is a corresponding </a:t>
            </a:r>
            <a:r>
              <a:rPr lang="en-US" sz="1400" i="1" dirty="0">
                <a:solidFill>
                  <a:srgbClr val="FF0000"/>
                </a:solidFill>
                <a:sym typeface="Symbol" pitchFamily="18" charset="2"/>
              </a:rPr>
              <a:t>breakdown voltage</a:t>
            </a:r>
            <a:r>
              <a:rPr lang="en-US" sz="1400" dirty="0">
                <a:solidFill>
                  <a:srgbClr val="FF0000"/>
                </a:solidFill>
                <a:sym typeface="Symbol" pitchFamily="18" charset="2"/>
              </a:rPr>
              <a:t> where the capacitor fails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80304" y="2134357"/>
            <a:ext cx="88349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752784"/>
              </p:ext>
            </p:extLst>
          </p:nvPr>
        </p:nvGraphicFramePr>
        <p:xfrm>
          <a:off x="7403301" y="635028"/>
          <a:ext cx="1006207" cy="5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1" name="Equation" r:id="rId4" imgW="634725" imgH="393529" progId="Equation.DSMT4">
                  <p:embed/>
                </p:oleObj>
              </mc:Choice>
              <mc:Fallback>
                <p:oleObj name="Equation" r:id="rId4" imgW="634725" imgH="393529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301" y="635028"/>
                        <a:ext cx="1006207" cy="55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2" descr="capacitors_pa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78" y="2358610"/>
            <a:ext cx="2090922" cy="13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6581099" y="2221606"/>
            <a:ext cx="0" cy="4494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684578" y="4177862"/>
            <a:ext cx="244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build a capacitor with a large capacitance:</a:t>
            </a:r>
          </a:p>
          <a:p>
            <a:pPr marL="236538" indent="-236538">
              <a:buAutoNum type="arabicPeriod"/>
            </a:pPr>
            <a:r>
              <a:rPr lang="en-US" sz="1400" dirty="0" smtClean="0"/>
              <a:t>Use dielectric with large </a:t>
            </a:r>
            <a:r>
              <a:rPr lang="en-US" sz="1400" dirty="0" smtClean="0">
                <a:latin typeface="Symbol" pitchFamily="18" charset="2"/>
              </a:rPr>
              <a:t>k.</a:t>
            </a:r>
          </a:p>
          <a:p>
            <a:pPr marL="236538" indent="-236538">
              <a:buAutoNum type="arabicPeriod"/>
            </a:pPr>
            <a:r>
              <a:rPr lang="en-US" sz="1400" dirty="0" smtClean="0">
                <a:latin typeface="+mj-lt"/>
              </a:rPr>
              <a:t>Small d.</a:t>
            </a:r>
          </a:p>
          <a:p>
            <a:pPr marL="236538" indent="-236538">
              <a:buAutoNum type="arabicPeriod"/>
            </a:pPr>
            <a:r>
              <a:rPr lang="en-US" sz="1400" dirty="0" smtClean="0">
                <a:latin typeface="+mj-lt"/>
              </a:rPr>
              <a:t>Several capacitors in parallel.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28233" cy="40011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makes a good dielectric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20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201613"/>
            <a:ext cx="5634105" cy="46166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Storage of electric </a:t>
            </a:r>
            <a:r>
              <a:rPr lang="en-US" sz="2400" dirty="0" smtClean="0"/>
              <a:t>energy on a capacitor</a:t>
            </a:r>
            <a:endParaRPr lang="en-US" sz="2400" dirty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42913" y="977137"/>
            <a:ext cx="49625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charged capacitor stores electric energy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Charging </a:t>
            </a:r>
            <a:r>
              <a:rPr lang="en-US" sz="2000" dirty="0"/>
              <a:t>a capacitor takes energy and time. The energy is coming from the battery.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energy stored in a charged capacitor is given by:</a:t>
            </a:r>
          </a:p>
        </p:txBody>
      </p: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5992813" y="412750"/>
            <a:ext cx="2919412" cy="2963863"/>
            <a:chOff x="3583" y="772"/>
            <a:chExt cx="1839" cy="1867"/>
          </a:xfrm>
        </p:grpSpPr>
        <p:pic>
          <p:nvPicPr>
            <p:cNvPr id="53252" name="Picture 4" descr="J:\guthold\Physics 25\Figure 17-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5" t="14487" r="13974" b="30893"/>
            <a:stretch>
              <a:fillRect/>
            </a:stretch>
          </p:blipFill>
          <p:spPr bwMode="auto">
            <a:xfrm>
              <a:off x="3583" y="772"/>
              <a:ext cx="1839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4369" y="2037"/>
              <a:ext cx="295" cy="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4361" y="2000"/>
              <a:ext cx="3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Symbol" panose="05050102010706020507" pitchFamily="18" charset="2"/>
                </a:rPr>
                <a:t>D</a:t>
              </a:r>
              <a:r>
                <a:rPr lang="en-US" sz="2000" dirty="0" smtClean="0"/>
                <a:t>V</a:t>
              </a:r>
              <a:endParaRPr lang="en-US" dirty="0"/>
            </a:p>
          </p:txBody>
        </p:sp>
      </p:grpSp>
      <p:graphicFrame>
        <p:nvGraphicFramePr>
          <p:cNvPr id="532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50988"/>
              </p:ext>
            </p:extLst>
          </p:nvPr>
        </p:nvGraphicFramePr>
        <p:xfrm>
          <a:off x="2836863" y="3101686"/>
          <a:ext cx="2492375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7" name="Equation" r:id="rId4" imgW="876240" imgH="1231560" progId="Equation.DSMT4">
                  <p:embed/>
                </p:oleObj>
              </mc:Choice>
              <mc:Fallback>
                <p:oleObj name="Equation" r:id="rId4" imgW="87624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101686"/>
                        <a:ext cx="2492375" cy="34925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44871" y="6400804"/>
            <a:ext cx="2090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Derive on white board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61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1150" y="270177"/>
            <a:ext cx="52705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White board example.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/>
              <a:t>Energy </a:t>
            </a:r>
            <a:r>
              <a:rPr lang="en-US" sz="2000" b="1" dirty="0"/>
              <a:t>stored in a </a:t>
            </a:r>
            <a:r>
              <a:rPr lang="en-US" sz="2000" b="1" dirty="0" smtClean="0"/>
              <a:t>capacitor.  </a:t>
            </a:r>
            <a:r>
              <a:rPr lang="en-US" sz="2000" dirty="0" smtClean="0"/>
              <a:t>Capacitors often serve as energy reservoirs that can be slowly charged, and then quickly discharged to provide large amounts of energy in a short pulse (e.g. camera flash, defibrillator).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A </a:t>
            </a:r>
            <a:r>
              <a:rPr lang="en-US" sz="2000" dirty="0"/>
              <a:t>camera unit stores energy in a 150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F capacitor at 200V.  How much electric energy can be stored</a:t>
            </a:r>
            <a:r>
              <a:rPr lang="en-US" sz="2000" dirty="0" smtClean="0"/>
              <a:t>?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(One AAA battery can store about 3000 J of electric energy).</a:t>
            </a:r>
            <a:endParaRPr lang="en-US" sz="1400" dirty="0"/>
          </a:p>
        </p:txBody>
      </p: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6056426" y="330954"/>
            <a:ext cx="2919412" cy="3233738"/>
            <a:chOff x="3737" y="1182"/>
            <a:chExt cx="1839" cy="2037"/>
          </a:xfrm>
        </p:grpSpPr>
        <p:pic>
          <p:nvPicPr>
            <p:cNvPr id="54280" name="Picture 8" descr="J:\guthold\Physics 25\Figure 17-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5" t="14487" r="13974" b="30893"/>
            <a:stretch>
              <a:fillRect/>
            </a:stretch>
          </p:blipFill>
          <p:spPr bwMode="auto">
            <a:xfrm>
              <a:off x="3737" y="1352"/>
              <a:ext cx="1839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4697" y="1329"/>
              <a:ext cx="187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4449" y="1316"/>
              <a:ext cx="187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4526" y="2606"/>
              <a:ext cx="292" cy="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4321" y="2566"/>
              <a:ext cx="8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Symbol" panose="05050102010706020507" pitchFamily="18" charset="2"/>
                </a:rPr>
                <a:t>D</a:t>
              </a:r>
              <a:r>
                <a:rPr lang="en-US" sz="2000" dirty="0" smtClean="0"/>
                <a:t>V </a:t>
              </a:r>
              <a:r>
                <a:rPr lang="en-US" sz="2000" dirty="0"/>
                <a:t>= 200V</a:t>
              </a:r>
              <a:endParaRPr lang="en-US" dirty="0"/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>
              <a:off x="4217" y="1182"/>
              <a:ext cx="9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 = 150 </a:t>
              </a:r>
              <a:r>
                <a:rPr lang="en-US" sz="2000">
                  <a:latin typeface="Symbol" pitchFamily="18" charset="2"/>
                </a:rPr>
                <a:t>m</a:t>
              </a:r>
              <a:r>
                <a:rPr lang="en-US" sz="2000"/>
                <a:t>F</a:t>
              </a:r>
              <a:endParaRPr lang="en-US"/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5" y="4380963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04" y="3972238"/>
            <a:ext cx="33528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93183" y="3709115"/>
            <a:ext cx="87826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28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180306" y="180306"/>
            <a:ext cx="4468969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Energy in a </a:t>
            </a:r>
            <a:r>
              <a:rPr lang="en-US" dirty="0" smtClean="0">
                <a:solidFill>
                  <a:schemeClr val="tx1"/>
                </a:solidFill>
              </a:rPr>
              <a:t>capacitor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5209" name="Text Box 89"/>
          <p:cNvSpPr txBox="1">
            <a:spLocks noChangeArrowheads="1"/>
          </p:cNvSpPr>
          <p:nvPr/>
        </p:nvSpPr>
        <p:spPr bwMode="auto">
          <a:xfrm>
            <a:off x="193185" y="1044265"/>
            <a:ext cx="8240339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/>
              <a:t>Two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-clickers. 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For the circuits below, </a:t>
            </a:r>
            <a:r>
              <a:rPr lang="en-US" sz="2000" dirty="0"/>
              <a:t>which </a:t>
            </a:r>
            <a:r>
              <a:rPr lang="en-US" sz="2000" dirty="0" smtClean="0"/>
              <a:t>of the two capacitors gets </a:t>
            </a:r>
            <a:r>
              <a:rPr lang="en-US" sz="2000" dirty="0"/>
              <a:t>more </a:t>
            </a:r>
            <a:r>
              <a:rPr lang="en-US" sz="2000" dirty="0" smtClean="0"/>
              <a:t>energy in it?</a:t>
            </a:r>
            <a:endParaRPr lang="en-US" sz="2000" dirty="0">
              <a:sym typeface="Symbol" pitchFamily="18" charset="2"/>
            </a:endParaRPr>
          </a:p>
          <a:p>
            <a:pPr>
              <a:lnSpc>
                <a:spcPct val="150000"/>
              </a:lnSpc>
              <a:buAutoNum type="alphaUcParenR"/>
            </a:pPr>
            <a:r>
              <a:rPr lang="en-US" sz="2000" dirty="0" smtClean="0"/>
              <a:t>The </a:t>
            </a:r>
            <a:r>
              <a:rPr lang="en-US" sz="2000" dirty="0"/>
              <a:t>1 </a:t>
            </a:r>
            <a:r>
              <a:rPr lang="en-US" sz="2000" dirty="0">
                <a:sym typeface="Symbol" pitchFamily="18" charset="2"/>
              </a:rPr>
              <a:t>F </a:t>
            </a:r>
            <a:r>
              <a:rPr lang="en-US" sz="2000" dirty="0" smtClean="0">
                <a:sym typeface="Symbol" pitchFamily="18" charset="2"/>
              </a:rPr>
              <a:t>capacitor.</a:t>
            </a:r>
          </a:p>
          <a:p>
            <a:pPr>
              <a:lnSpc>
                <a:spcPct val="150000"/>
              </a:lnSpc>
              <a:buAutoNum type="alphaUcParenR"/>
            </a:pP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2 F </a:t>
            </a:r>
            <a:r>
              <a:rPr lang="en-US" sz="2000" dirty="0" smtClean="0">
                <a:sym typeface="Symbol" pitchFamily="18" charset="2"/>
              </a:rPr>
              <a:t>capacitor.</a:t>
            </a:r>
          </a:p>
          <a:p>
            <a:pPr>
              <a:lnSpc>
                <a:spcPct val="150000"/>
              </a:lnSpc>
              <a:buAutoNum type="alphaUcParenR"/>
            </a:pPr>
            <a:r>
              <a:rPr lang="en-US" sz="2000" dirty="0">
                <a:sym typeface="Symbol" pitchFamily="18" charset="2"/>
              </a:rPr>
              <a:t>E</a:t>
            </a:r>
            <a:r>
              <a:rPr lang="en-US" sz="2000" dirty="0" smtClean="0">
                <a:sym typeface="Symbol" pitchFamily="18" charset="2"/>
              </a:rPr>
              <a:t>qual energy.</a:t>
            </a:r>
            <a:endParaRPr lang="en-US" sz="2000" dirty="0">
              <a:sym typeface="Symbol" pitchFamily="18" charset="2"/>
            </a:endParaRPr>
          </a:p>
        </p:txBody>
      </p:sp>
      <p:graphicFrame>
        <p:nvGraphicFramePr>
          <p:cNvPr id="645210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389076"/>
              </p:ext>
            </p:extLst>
          </p:nvPr>
        </p:nvGraphicFramePr>
        <p:xfrm>
          <a:off x="5005783" y="51516"/>
          <a:ext cx="2146300" cy="71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4" name="Equation" r:id="rId3" imgW="1218960" imgH="457200" progId="Equation.DSMT4">
                  <p:embed/>
                </p:oleObj>
              </mc:Choice>
              <mc:Fallback>
                <p:oleObj name="Equation" r:id="rId3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783" y="51516"/>
                        <a:ext cx="2146300" cy="7146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84128" y="4832263"/>
            <a:ext cx="3870294" cy="1811184"/>
            <a:chOff x="4984128" y="4832263"/>
            <a:chExt cx="3870294" cy="1811184"/>
          </a:xfrm>
        </p:grpSpPr>
        <p:grpSp>
          <p:nvGrpSpPr>
            <p:cNvPr id="645176" name="Group 56"/>
            <p:cNvGrpSpPr>
              <a:grpSpLocks/>
            </p:cNvGrpSpPr>
            <p:nvPr/>
          </p:nvGrpSpPr>
          <p:grpSpPr bwMode="auto">
            <a:xfrm rot="5400000">
              <a:off x="7079628" y="5175163"/>
              <a:ext cx="228600" cy="457200"/>
              <a:chOff x="4896" y="3360"/>
              <a:chExt cx="144" cy="288"/>
            </a:xfrm>
          </p:grpSpPr>
          <p:sp>
            <p:nvSpPr>
              <p:cNvPr id="645177" name="Line 57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78" name="Line 58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79" name="Line 59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80" name="Line 60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181" name="Group 61"/>
            <p:cNvGrpSpPr>
              <a:grpSpLocks/>
            </p:cNvGrpSpPr>
            <p:nvPr/>
          </p:nvGrpSpPr>
          <p:grpSpPr bwMode="auto">
            <a:xfrm rot="5400000">
              <a:off x="7994028" y="5175163"/>
              <a:ext cx="228600" cy="457200"/>
              <a:chOff x="4896" y="3360"/>
              <a:chExt cx="144" cy="288"/>
            </a:xfrm>
          </p:grpSpPr>
          <p:sp>
            <p:nvSpPr>
              <p:cNvPr id="645182" name="Line 62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83" name="Line 63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84" name="Line 64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85" name="Line 65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186" name="Group 66"/>
            <p:cNvGrpSpPr>
              <a:grpSpLocks/>
            </p:cNvGrpSpPr>
            <p:nvPr/>
          </p:nvGrpSpPr>
          <p:grpSpPr bwMode="auto">
            <a:xfrm>
              <a:off x="5746128" y="4832263"/>
              <a:ext cx="1066800" cy="266700"/>
              <a:chOff x="624" y="1440"/>
              <a:chExt cx="672" cy="168"/>
            </a:xfrm>
          </p:grpSpPr>
          <p:sp>
            <p:nvSpPr>
              <p:cNvPr id="645187" name="Line 67"/>
              <p:cNvSpPr>
                <a:spLocks noChangeShapeType="1"/>
              </p:cNvSpPr>
              <p:nvPr/>
            </p:nvSpPr>
            <p:spPr bwMode="auto">
              <a:xfrm>
                <a:off x="624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88" name="Oval 68"/>
              <p:cNvSpPr>
                <a:spLocks noChangeArrowheads="1"/>
              </p:cNvSpPr>
              <p:nvPr/>
            </p:nvSpPr>
            <p:spPr bwMode="auto">
              <a:xfrm>
                <a:off x="760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89" name="Line 69"/>
              <p:cNvSpPr>
                <a:spLocks noChangeShapeType="1"/>
              </p:cNvSpPr>
              <p:nvPr/>
            </p:nvSpPr>
            <p:spPr bwMode="auto">
              <a:xfrm>
                <a:off x="1152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90" name="Oval 70"/>
              <p:cNvSpPr>
                <a:spLocks noChangeArrowheads="1"/>
              </p:cNvSpPr>
              <p:nvPr/>
            </p:nvSpPr>
            <p:spPr bwMode="auto">
              <a:xfrm>
                <a:off x="1112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91" name="Line 71"/>
              <p:cNvSpPr>
                <a:spLocks noChangeShapeType="1"/>
              </p:cNvSpPr>
              <p:nvPr/>
            </p:nvSpPr>
            <p:spPr bwMode="auto">
              <a:xfrm flipV="1">
                <a:off x="808" y="1440"/>
                <a:ext cx="29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192" name="Line 72"/>
            <p:cNvSpPr>
              <a:spLocks noChangeShapeType="1"/>
            </p:cNvSpPr>
            <p:nvPr/>
          </p:nvSpPr>
          <p:spPr bwMode="auto">
            <a:xfrm>
              <a:off x="6812928" y="5060863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3" name="Line 73"/>
            <p:cNvSpPr>
              <a:spLocks noChangeShapeType="1"/>
            </p:cNvSpPr>
            <p:nvPr/>
          </p:nvSpPr>
          <p:spPr bwMode="auto">
            <a:xfrm>
              <a:off x="7193928" y="506086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4" name="Line 74"/>
            <p:cNvSpPr>
              <a:spLocks noChangeShapeType="1"/>
            </p:cNvSpPr>
            <p:nvPr/>
          </p:nvSpPr>
          <p:spPr bwMode="auto">
            <a:xfrm>
              <a:off x="8108328" y="506086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5" name="Line 75"/>
            <p:cNvSpPr>
              <a:spLocks noChangeShapeType="1"/>
            </p:cNvSpPr>
            <p:nvPr/>
          </p:nvSpPr>
          <p:spPr bwMode="auto">
            <a:xfrm>
              <a:off x="7193928" y="5518063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8108328" y="5518063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7" name="Line 77"/>
            <p:cNvSpPr>
              <a:spLocks noChangeShapeType="1"/>
            </p:cNvSpPr>
            <p:nvPr/>
          </p:nvSpPr>
          <p:spPr bwMode="auto">
            <a:xfrm flipH="1">
              <a:off x="5746128" y="5822863"/>
              <a:ext cx="236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198" name="Group 78"/>
            <p:cNvGrpSpPr>
              <a:grpSpLocks/>
            </p:cNvGrpSpPr>
            <p:nvPr/>
          </p:nvGrpSpPr>
          <p:grpSpPr bwMode="auto">
            <a:xfrm>
              <a:off x="5517528" y="5289463"/>
              <a:ext cx="457200" cy="228600"/>
              <a:chOff x="2736" y="1632"/>
              <a:chExt cx="288" cy="144"/>
            </a:xfrm>
          </p:grpSpPr>
          <p:sp>
            <p:nvSpPr>
              <p:cNvPr id="645199" name="Line 79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00" name="Line 80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01" name="Line 81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02" name="Line 82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203" name="Line 83"/>
            <p:cNvSpPr>
              <a:spLocks noChangeShapeType="1"/>
            </p:cNvSpPr>
            <p:nvPr/>
          </p:nvSpPr>
          <p:spPr bwMode="auto">
            <a:xfrm flipV="1">
              <a:off x="5746128" y="506086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4" name="Line 84"/>
            <p:cNvSpPr>
              <a:spLocks noChangeShapeType="1"/>
            </p:cNvSpPr>
            <p:nvPr/>
          </p:nvSpPr>
          <p:spPr bwMode="auto">
            <a:xfrm>
              <a:off x="5746128" y="5518063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5" name="Text Box 85"/>
            <p:cNvSpPr txBox="1">
              <a:spLocks noChangeArrowheads="1"/>
            </p:cNvSpPr>
            <p:nvPr/>
          </p:nvSpPr>
          <p:spPr bwMode="auto">
            <a:xfrm>
              <a:off x="4984128" y="4984663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20 V</a:t>
              </a:r>
            </a:p>
          </p:txBody>
        </p:sp>
        <p:sp>
          <p:nvSpPr>
            <p:cNvPr id="645207" name="Text Box 87"/>
            <p:cNvSpPr txBox="1">
              <a:spLocks noChangeArrowheads="1"/>
            </p:cNvSpPr>
            <p:nvPr/>
          </p:nvSpPr>
          <p:spPr bwMode="auto">
            <a:xfrm>
              <a:off x="6431928" y="5365663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1 </a:t>
              </a:r>
              <a:r>
                <a:rPr lang="en-US" sz="2400" dirty="0">
                  <a:solidFill>
                    <a:schemeClr val="tx1"/>
                  </a:solidFill>
                  <a:sym typeface="Symbol" pitchFamily="18" charset="2"/>
                </a:rPr>
                <a:t>F</a:t>
              </a:r>
            </a:p>
          </p:txBody>
        </p:sp>
        <p:sp>
          <p:nvSpPr>
            <p:cNvPr id="645208" name="Text Box 88"/>
            <p:cNvSpPr txBox="1">
              <a:spLocks noChangeArrowheads="1"/>
            </p:cNvSpPr>
            <p:nvPr/>
          </p:nvSpPr>
          <p:spPr bwMode="auto">
            <a:xfrm>
              <a:off x="7422528" y="5365663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2 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F</a:t>
              </a:r>
            </a:p>
          </p:txBody>
        </p:sp>
        <p:sp>
          <p:nvSpPr>
            <p:cNvPr id="645211" name="Text Box 91"/>
            <p:cNvSpPr txBox="1">
              <a:spLocks noChangeArrowheads="1"/>
            </p:cNvSpPr>
            <p:nvPr/>
          </p:nvSpPr>
          <p:spPr bwMode="auto">
            <a:xfrm>
              <a:off x="5654022" y="5997116"/>
              <a:ext cx="3200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rgbClr val="008000"/>
                  </a:solidFill>
                </a:rPr>
                <a:t>Capacitors in parallel have the same voltage difference </a:t>
              </a:r>
              <a:r>
                <a:rPr lang="en-US" sz="1800" dirty="0">
                  <a:solidFill>
                    <a:srgbClr val="008000"/>
                  </a:solidFill>
                  <a:sym typeface="Symbol" pitchFamily="18" charset="2"/>
                </a:rPr>
                <a:t></a:t>
              </a:r>
              <a:r>
                <a:rPr lang="en-US" sz="1800" i="1" dirty="0" smtClean="0">
                  <a:solidFill>
                    <a:srgbClr val="008000"/>
                  </a:solidFill>
                  <a:sym typeface="Symbol" pitchFamily="18" charset="2"/>
                </a:rPr>
                <a:t>V</a:t>
              </a:r>
              <a:endParaRPr lang="en-US" sz="1800" dirty="0">
                <a:solidFill>
                  <a:srgbClr val="008000"/>
                </a:solidFill>
                <a:sym typeface="Symbol" pitchFamily="18" charset="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7580" y="4826367"/>
            <a:ext cx="4020667" cy="1814638"/>
            <a:chOff x="257580" y="4826367"/>
            <a:chExt cx="4020667" cy="1814638"/>
          </a:xfrm>
        </p:grpSpPr>
        <p:grpSp>
          <p:nvGrpSpPr>
            <p:cNvPr id="645141" name="Group 21"/>
            <p:cNvGrpSpPr>
              <a:grpSpLocks/>
            </p:cNvGrpSpPr>
            <p:nvPr/>
          </p:nvGrpSpPr>
          <p:grpSpPr bwMode="auto">
            <a:xfrm rot="10800000">
              <a:off x="2238780" y="4826367"/>
              <a:ext cx="228600" cy="457200"/>
              <a:chOff x="4896" y="3360"/>
              <a:chExt cx="144" cy="288"/>
            </a:xfrm>
          </p:grpSpPr>
          <p:sp>
            <p:nvSpPr>
              <p:cNvPr id="645142" name="Line 22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43" name="Line 23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44" name="Line 24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45" name="Line 25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146" name="Group 26"/>
            <p:cNvGrpSpPr>
              <a:grpSpLocks/>
            </p:cNvGrpSpPr>
            <p:nvPr/>
          </p:nvGrpSpPr>
          <p:grpSpPr bwMode="auto">
            <a:xfrm>
              <a:off x="1171980" y="4826367"/>
              <a:ext cx="1066800" cy="266700"/>
              <a:chOff x="624" y="1440"/>
              <a:chExt cx="672" cy="168"/>
            </a:xfrm>
          </p:grpSpPr>
          <p:sp>
            <p:nvSpPr>
              <p:cNvPr id="645147" name="Line 27"/>
              <p:cNvSpPr>
                <a:spLocks noChangeShapeType="1"/>
              </p:cNvSpPr>
              <p:nvPr/>
            </p:nvSpPr>
            <p:spPr bwMode="auto">
              <a:xfrm>
                <a:off x="624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48" name="Oval 28"/>
              <p:cNvSpPr>
                <a:spLocks noChangeArrowheads="1"/>
              </p:cNvSpPr>
              <p:nvPr/>
            </p:nvSpPr>
            <p:spPr bwMode="auto">
              <a:xfrm>
                <a:off x="760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49" name="Line 29"/>
              <p:cNvSpPr>
                <a:spLocks noChangeShapeType="1"/>
              </p:cNvSpPr>
              <p:nvPr/>
            </p:nvSpPr>
            <p:spPr bwMode="auto">
              <a:xfrm>
                <a:off x="1152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50" name="Oval 30"/>
              <p:cNvSpPr>
                <a:spLocks noChangeArrowheads="1"/>
              </p:cNvSpPr>
              <p:nvPr/>
            </p:nvSpPr>
            <p:spPr bwMode="auto">
              <a:xfrm>
                <a:off x="1112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51" name="Line 31"/>
              <p:cNvSpPr>
                <a:spLocks noChangeShapeType="1"/>
              </p:cNvSpPr>
              <p:nvPr/>
            </p:nvSpPr>
            <p:spPr bwMode="auto">
              <a:xfrm flipV="1">
                <a:off x="808" y="1440"/>
                <a:ext cx="29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152" name="Line 32"/>
            <p:cNvSpPr>
              <a:spLocks noChangeShapeType="1"/>
            </p:cNvSpPr>
            <p:nvPr/>
          </p:nvSpPr>
          <p:spPr bwMode="auto">
            <a:xfrm>
              <a:off x="1171980" y="5816967"/>
              <a:ext cx="220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3" name="Line 33"/>
            <p:cNvSpPr>
              <a:spLocks noChangeShapeType="1"/>
            </p:cNvSpPr>
            <p:nvPr/>
          </p:nvSpPr>
          <p:spPr bwMode="auto">
            <a:xfrm>
              <a:off x="2467380" y="5054967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154" name="Group 34"/>
            <p:cNvGrpSpPr>
              <a:grpSpLocks/>
            </p:cNvGrpSpPr>
            <p:nvPr/>
          </p:nvGrpSpPr>
          <p:grpSpPr bwMode="auto">
            <a:xfrm>
              <a:off x="943380" y="5283567"/>
              <a:ext cx="457200" cy="228600"/>
              <a:chOff x="2736" y="1632"/>
              <a:chExt cx="288" cy="144"/>
            </a:xfrm>
          </p:grpSpPr>
          <p:sp>
            <p:nvSpPr>
              <p:cNvPr id="645155" name="Line 35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56" name="Line 36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57" name="Line 37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58" name="Line 38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159" name="Line 39"/>
            <p:cNvSpPr>
              <a:spLocks noChangeShapeType="1"/>
            </p:cNvSpPr>
            <p:nvPr/>
          </p:nvSpPr>
          <p:spPr bwMode="auto">
            <a:xfrm flipV="1">
              <a:off x="1171980" y="5054967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0" name="Line 40"/>
            <p:cNvSpPr>
              <a:spLocks noChangeShapeType="1"/>
            </p:cNvSpPr>
            <p:nvPr/>
          </p:nvSpPr>
          <p:spPr bwMode="auto">
            <a:xfrm>
              <a:off x="1171980" y="5512167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1" name="Text Box 41"/>
            <p:cNvSpPr txBox="1">
              <a:spLocks noChangeArrowheads="1"/>
            </p:cNvSpPr>
            <p:nvPr/>
          </p:nvSpPr>
          <p:spPr bwMode="auto">
            <a:xfrm>
              <a:off x="257580" y="5207367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20 V</a:t>
              </a:r>
            </a:p>
          </p:txBody>
        </p:sp>
        <p:sp>
          <p:nvSpPr>
            <p:cNvPr id="645162" name="Text Box 42"/>
            <p:cNvSpPr txBox="1">
              <a:spLocks noChangeArrowheads="1"/>
            </p:cNvSpPr>
            <p:nvPr/>
          </p:nvSpPr>
          <p:spPr bwMode="auto">
            <a:xfrm>
              <a:off x="1933980" y="5131167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1 </a:t>
              </a:r>
              <a:r>
                <a:rPr lang="en-US" sz="2400" dirty="0">
                  <a:solidFill>
                    <a:schemeClr val="tx1"/>
                  </a:solidFill>
                  <a:sym typeface="Symbol" pitchFamily="18" charset="2"/>
                </a:rPr>
                <a:t>F</a:t>
              </a:r>
            </a:p>
          </p:txBody>
        </p:sp>
        <p:grpSp>
          <p:nvGrpSpPr>
            <p:cNvPr id="645163" name="Group 43"/>
            <p:cNvGrpSpPr>
              <a:grpSpLocks/>
            </p:cNvGrpSpPr>
            <p:nvPr/>
          </p:nvGrpSpPr>
          <p:grpSpPr bwMode="auto">
            <a:xfrm rot="10800000">
              <a:off x="2924580" y="4826367"/>
              <a:ext cx="228600" cy="457200"/>
              <a:chOff x="4896" y="3360"/>
              <a:chExt cx="144" cy="288"/>
            </a:xfrm>
          </p:grpSpPr>
          <p:sp>
            <p:nvSpPr>
              <p:cNvPr id="645164" name="Line 44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65" name="Line 45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66" name="Line 46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67" name="Line 47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169" name="Line 49"/>
            <p:cNvSpPr>
              <a:spLocks noChangeShapeType="1"/>
            </p:cNvSpPr>
            <p:nvPr/>
          </p:nvSpPr>
          <p:spPr bwMode="auto">
            <a:xfrm>
              <a:off x="3381780" y="5054967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0" name="Line 50"/>
            <p:cNvSpPr>
              <a:spLocks noChangeShapeType="1"/>
            </p:cNvSpPr>
            <p:nvPr/>
          </p:nvSpPr>
          <p:spPr bwMode="auto">
            <a:xfrm>
              <a:off x="3153180" y="5054967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5" name="Text Box 55"/>
            <p:cNvSpPr txBox="1">
              <a:spLocks noChangeArrowheads="1"/>
            </p:cNvSpPr>
            <p:nvPr/>
          </p:nvSpPr>
          <p:spPr bwMode="auto">
            <a:xfrm>
              <a:off x="2619780" y="5131167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2 </a:t>
              </a:r>
              <a:r>
                <a:rPr lang="en-US" sz="2400" dirty="0">
                  <a:solidFill>
                    <a:schemeClr val="tx1"/>
                  </a:solidFill>
                  <a:sym typeface="Symbol" pitchFamily="18" charset="2"/>
                </a:rPr>
                <a:t>F</a:t>
              </a:r>
            </a:p>
          </p:txBody>
        </p:sp>
        <p:sp>
          <p:nvSpPr>
            <p:cNvPr id="645212" name="Text Box 92"/>
            <p:cNvSpPr txBox="1">
              <a:spLocks noChangeArrowheads="1"/>
            </p:cNvSpPr>
            <p:nvPr/>
          </p:nvSpPr>
          <p:spPr bwMode="auto">
            <a:xfrm>
              <a:off x="1077847" y="5994674"/>
              <a:ext cx="3200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accent2"/>
                  </a:solidFill>
                </a:rPr>
                <a:t>Capacitors in series have the same charge </a:t>
              </a:r>
              <a:r>
                <a:rPr lang="en-US" sz="1800" i="1" dirty="0" smtClean="0">
                  <a:solidFill>
                    <a:schemeClr val="accent2"/>
                  </a:solidFill>
                </a:rPr>
                <a:t>Q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2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7882" y="856663"/>
            <a:ext cx="8577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i-clicker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parallel-plate capacitor is </a:t>
            </a:r>
            <a:r>
              <a:rPr lang="en-US" sz="1600" u="sng" dirty="0"/>
              <a:t>attached to a battery</a:t>
            </a:r>
            <a:r>
              <a:rPr lang="en-US" sz="1600" dirty="0"/>
              <a:t> that maintains a constant potential difference 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V </a:t>
            </a:r>
            <a:r>
              <a:rPr lang="en-US" sz="1600" dirty="0"/>
              <a:t>between the plates. While the battery is still connected, a glass slab is </a:t>
            </a:r>
            <a:r>
              <a:rPr lang="en-US" sz="1600" dirty="0" smtClean="0"/>
              <a:t>inserted </a:t>
            </a:r>
            <a:r>
              <a:rPr lang="en-US" sz="1600" dirty="0"/>
              <a:t>so as to just fill the space between the plates. The stored </a:t>
            </a:r>
            <a:r>
              <a:rPr lang="en-US" sz="1600" dirty="0" smtClean="0"/>
              <a:t>energy</a:t>
            </a:r>
          </a:p>
          <a:p>
            <a:pPr marL="342900" indent="-342900">
              <a:buAutoNum type="alphaUcParenR"/>
            </a:pPr>
            <a:r>
              <a:rPr lang="en-US" sz="1600" dirty="0" smtClean="0"/>
              <a:t>increases </a:t>
            </a:r>
          </a:p>
          <a:p>
            <a:pPr marL="342900" indent="-342900">
              <a:buAutoNum type="alphaUcParenR"/>
            </a:pPr>
            <a:r>
              <a:rPr lang="en-US" sz="1600" dirty="0" smtClean="0"/>
              <a:t>decreases </a:t>
            </a:r>
            <a:endParaRPr lang="en-US" sz="1600" dirty="0"/>
          </a:p>
          <a:p>
            <a:pPr marL="342900" indent="-342900">
              <a:buAutoNum type="alphaUcParenR"/>
            </a:pPr>
            <a:r>
              <a:rPr lang="en-US" sz="1600" dirty="0" smtClean="0"/>
              <a:t>remains </a:t>
            </a:r>
            <a:r>
              <a:rPr lang="en-US" sz="1600" dirty="0"/>
              <a:t>the same</a:t>
            </a:r>
            <a:r>
              <a:rPr lang="en-US" sz="1600" dirty="0" smtClean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34445" y="3280863"/>
            <a:ext cx="87061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437881" y="3853671"/>
            <a:ext cx="84227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srgbClr val="000000"/>
                </a:solidFill>
              </a:rPr>
              <a:t>i</a:t>
            </a:r>
            <a:r>
              <a:rPr lang="en-US" sz="1600" b="1" dirty="0">
                <a:solidFill>
                  <a:srgbClr val="000000"/>
                </a:solidFill>
              </a:rPr>
              <a:t>-clicker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Consider a simple parallel-plate capacitor whose plates are given equal and opposite charges and are separated by a distance d (</a:t>
            </a:r>
            <a:r>
              <a:rPr lang="en-US" sz="1600" u="sng" dirty="0">
                <a:solidFill>
                  <a:srgbClr val="000000"/>
                </a:solidFill>
              </a:rPr>
              <a:t>no battery attached</a:t>
            </a:r>
            <a:r>
              <a:rPr lang="en-US" sz="1600" dirty="0">
                <a:solidFill>
                  <a:srgbClr val="000000"/>
                </a:solidFill>
              </a:rPr>
              <a:t>). Suppose the plates are pulled apart until they are separated by a distance D &gt; d. The electrostatic energy stored in the capacitor </a:t>
            </a:r>
            <a:r>
              <a:rPr lang="en-US" sz="1600" dirty="0" smtClean="0">
                <a:solidFill>
                  <a:srgbClr val="000000"/>
                </a:solidFill>
              </a:rPr>
              <a:t>after pulling the plates apart is</a:t>
            </a:r>
            <a:endParaRPr lang="en-US" sz="1600" dirty="0">
              <a:solidFill>
                <a:srgbClr val="000000"/>
              </a:solidFill>
            </a:endParaRP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en-US" sz="1600" dirty="0">
                <a:solidFill>
                  <a:srgbClr val="000000"/>
                </a:solidFill>
              </a:rPr>
              <a:t>greater than </a:t>
            </a:r>
          </a:p>
          <a:p>
            <a:pPr marL="342900" lvl="0" indent="-342900">
              <a:buFontTx/>
              <a:buAutoNum type="alphaUcParenR"/>
            </a:pPr>
            <a:r>
              <a:rPr lang="en-US" sz="1600" dirty="0">
                <a:solidFill>
                  <a:srgbClr val="000000"/>
                </a:solidFill>
              </a:rPr>
              <a:t>the same as </a:t>
            </a:r>
          </a:p>
          <a:p>
            <a:pPr marL="342900" lvl="0" indent="-342900">
              <a:buFontTx/>
              <a:buAutoNum type="alphaUcParenR"/>
            </a:pPr>
            <a:r>
              <a:rPr lang="en-US" sz="1600" dirty="0">
                <a:solidFill>
                  <a:srgbClr val="000000"/>
                </a:solidFill>
              </a:rPr>
              <a:t>smaller than</a:t>
            </a: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before the plates were pulled apart.</a:t>
            </a:r>
          </a:p>
        </p:txBody>
      </p:sp>
    </p:spTree>
    <p:extLst>
      <p:ext uri="{BB962C8B-B14F-4D97-AF65-F5344CB8AC3E}">
        <p14:creationId xmlns:p14="http://schemas.microsoft.com/office/powerpoint/2010/main" val="15324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36253" y="69256"/>
            <a:ext cx="8669978" cy="57943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Capacitor</a:t>
            </a:r>
            <a:endParaRPr lang="en-US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6251" y="932833"/>
            <a:ext cx="512731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3363" indent="-23336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2000" dirty="0" smtClean="0"/>
              <a:t>A </a:t>
            </a:r>
            <a:r>
              <a:rPr lang="en-US" sz="2000" u="sng" dirty="0"/>
              <a:t>capacitor</a:t>
            </a:r>
            <a:r>
              <a:rPr lang="en-US" sz="2000" dirty="0"/>
              <a:t> is a device that can store electric charge. It usually consists of two conducting plates or sheets placed near each </a:t>
            </a:r>
            <a:r>
              <a:rPr lang="en-US" sz="2000" dirty="0" smtClean="0"/>
              <a:t>other, </a:t>
            </a:r>
            <a:r>
              <a:rPr lang="en-US" sz="2000" dirty="0"/>
              <a:t>but not touching.  </a:t>
            </a:r>
            <a:endParaRPr lang="en-US" sz="2000" dirty="0" smtClean="0"/>
          </a:p>
          <a:p>
            <a:pPr marL="233363" indent="-233363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2000" dirty="0" smtClean="0"/>
              <a:t>One plate carries charge +Q, the other charge -Q</a:t>
            </a:r>
            <a:endParaRPr lang="en-US" sz="2000" dirty="0"/>
          </a:p>
          <a:p>
            <a:pPr marL="233363" indent="-233363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2000" dirty="0" smtClean="0"/>
              <a:t>Use</a:t>
            </a:r>
            <a:r>
              <a:rPr lang="en-US" sz="2000" dirty="0"/>
              <a:t>: To store charge (camera flash, energy back-up in computers when power fails, circuit protection by blocking surges, others)</a:t>
            </a:r>
          </a:p>
          <a:p>
            <a:pPr marL="233363" indent="-233363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2000" dirty="0" smtClean="0"/>
              <a:t>Often </a:t>
            </a:r>
            <a:r>
              <a:rPr lang="en-US" sz="2000" dirty="0"/>
              <a:t>the plates are rolled in the form </a:t>
            </a:r>
            <a:r>
              <a:rPr lang="en-US" sz="2000" dirty="0" smtClean="0"/>
              <a:t>of a </a:t>
            </a:r>
            <a:r>
              <a:rPr lang="en-US" sz="2000" dirty="0"/>
              <a:t>cylinder.  </a:t>
            </a:r>
          </a:p>
          <a:p>
            <a:pPr marL="233363" indent="-233363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2000" dirty="0" smtClean="0"/>
              <a:t>Symbol </a:t>
            </a:r>
            <a:r>
              <a:rPr lang="en-US" sz="2000" dirty="0"/>
              <a:t>of </a:t>
            </a:r>
            <a:r>
              <a:rPr lang="en-US" sz="2000" dirty="0" smtClean="0"/>
              <a:t>capacitor </a:t>
            </a:r>
            <a:r>
              <a:rPr lang="en-US" sz="2000" dirty="0"/>
              <a:t>in a </a:t>
            </a:r>
            <a:r>
              <a:rPr lang="en-US" sz="2000" dirty="0" smtClean="0"/>
              <a:t>circuit:</a:t>
            </a:r>
            <a:endParaRPr lang="en-US" sz="2000" dirty="0"/>
          </a:p>
        </p:txBody>
      </p: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4195958" y="5837029"/>
            <a:ext cx="395287" cy="360363"/>
            <a:chOff x="556" y="3331"/>
            <a:chExt cx="249" cy="227"/>
          </a:xfrm>
        </p:grpSpPr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>
              <a:off x="556" y="3332"/>
              <a:ext cx="88" cy="226"/>
              <a:chOff x="556" y="3333"/>
              <a:chExt cx="88" cy="226"/>
            </a:xfrm>
          </p:grpSpPr>
          <p:sp>
            <p:nvSpPr>
              <p:cNvPr id="47111" name="Line 7"/>
              <p:cNvSpPr>
                <a:spLocks noChangeShapeType="1"/>
              </p:cNvSpPr>
              <p:nvPr/>
            </p:nvSpPr>
            <p:spPr bwMode="auto">
              <a:xfrm flipV="1">
                <a:off x="556" y="3446"/>
                <a:ext cx="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2" name="Line 8"/>
              <p:cNvSpPr>
                <a:spLocks noChangeShapeType="1"/>
              </p:cNvSpPr>
              <p:nvPr/>
            </p:nvSpPr>
            <p:spPr bwMode="auto">
              <a:xfrm>
                <a:off x="639" y="3333"/>
                <a:ext cx="0" cy="2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14" name="Group 10"/>
            <p:cNvGrpSpPr>
              <a:grpSpLocks/>
            </p:cNvGrpSpPr>
            <p:nvPr/>
          </p:nvGrpSpPr>
          <p:grpSpPr bwMode="auto">
            <a:xfrm flipH="1">
              <a:off x="717" y="3331"/>
              <a:ext cx="88" cy="226"/>
              <a:chOff x="556" y="3333"/>
              <a:chExt cx="88" cy="226"/>
            </a:xfrm>
          </p:grpSpPr>
          <p:sp>
            <p:nvSpPr>
              <p:cNvPr id="47115" name="Line 11"/>
              <p:cNvSpPr>
                <a:spLocks noChangeShapeType="1"/>
              </p:cNvSpPr>
              <p:nvPr/>
            </p:nvSpPr>
            <p:spPr bwMode="auto">
              <a:xfrm flipV="1">
                <a:off x="556" y="3446"/>
                <a:ext cx="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6" name="Line 12"/>
              <p:cNvSpPr>
                <a:spLocks noChangeShapeType="1"/>
              </p:cNvSpPr>
              <p:nvPr/>
            </p:nvSpPr>
            <p:spPr bwMode="auto">
              <a:xfrm>
                <a:off x="639" y="3333"/>
                <a:ext cx="0" cy="2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3" descr="J:\guthold\Physics 25\Figure 17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14487" r="13974" b="30893"/>
          <a:stretch>
            <a:fillRect/>
          </a:stretch>
        </p:blipFill>
        <p:spPr bwMode="auto">
          <a:xfrm>
            <a:off x="6017862" y="879735"/>
            <a:ext cx="2919412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87699" y="3821373"/>
            <a:ext cx="3136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Parallel plate capacitor and battery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568287" y="932833"/>
            <a:ext cx="0" cy="55771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6785278" y="4732255"/>
            <a:ext cx="1388260" cy="1873871"/>
            <a:chOff x="6983242" y="4732255"/>
            <a:chExt cx="1388260" cy="1873871"/>
          </a:xfrm>
        </p:grpSpPr>
        <p:pic>
          <p:nvPicPr>
            <p:cNvPr id="14" name="Picture 4" descr="2607"/>
            <p:cNvPicPr preferRelativeResize="0"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63" t="41571" b="6819"/>
            <a:stretch/>
          </p:blipFill>
          <p:spPr bwMode="auto">
            <a:xfrm>
              <a:off x="6983242" y="4732255"/>
              <a:ext cx="1388260" cy="18738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196278" y="5081046"/>
              <a:ext cx="9244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smtClean="0"/>
                <a:t>C</a:t>
              </a:r>
              <a:endParaRPr lang="en-US" sz="18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87047" y="6278181"/>
            <a:ext cx="9244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Symbol" panose="05050102010706020507" pitchFamily="18" charset="2"/>
              </a:rPr>
              <a:t>D</a:t>
            </a:r>
            <a:r>
              <a:rPr lang="en-US" sz="1800" i="1" dirty="0" smtClean="0"/>
              <a:t>V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0776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3656" y="466398"/>
            <a:ext cx="83711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/>
                <a:ea typeface="Times New Roman"/>
              </a:rPr>
              <a:t>White board example.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Times New Roman"/>
              </a:rPr>
              <a:t>Determine </a:t>
            </a:r>
            <a:r>
              <a:rPr lang="en-US" sz="2000" dirty="0">
                <a:latin typeface="Times New Roman"/>
                <a:ea typeface="Times New Roman"/>
              </a:rPr>
              <a:t>the (a) capacitance and (b) the maximum voltage that can be applied to a </a:t>
            </a:r>
            <a:r>
              <a:rPr lang="en-US" sz="2000" dirty="0" smtClean="0">
                <a:latin typeface="Times New Roman"/>
                <a:ea typeface="Times New Roman"/>
              </a:rPr>
              <a:t>Teflon-filled </a:t>
            </a:r>
            <a:r>
              <a:rPr lang="en-US" sz="2000" dirty="0">
                <a:latin typeface="Times New Roman"/>
                <a:ea typeface="Times New Roman"/>
              </a:rPr>
              <a:t>parallel plate capacitor having a plate area of 1.75 cm</a:t>
            </a:r>
            <a:r>
              <a:rPr lang="en-US" sz="2000" baseline="30000" dirty="0">
                <a:latin typeface="Times New Roman"/>
                <a:ea typeface="Times New Roman"/>
              </a:rPr>
              <a:t>2</a:t>
            </a:r>
            <a:r>
              <a:rPr lang="en-US" sz="2000" dirty="0">
                <a:latin typeface="Times New Roman"/>
                <a:ea typeface="Times New Roman"/>
              </a:rPr>
              <a:t> and insulation thickness of 0.0400 mm.  </a:t>
            </a:r>
            <a:r>
              <a:rPr lang="en-US" sz="2000" dirty="0">
                <a:latin typeface="Symbol"/>
                <a:ea typeface="Times New Roman"/>
              </a:rPr>
              <a:t>k </a:t>
            </a:r>
            <a:r>
              <a:rPr lang="en-US" sz="2000" dirty="0">
                <a:latin typeface="Times New Roman"/>
                <a:ea typeface="Times New Roman"/>
              </a:rPr>
              <a:t>for </a:t>
            </a:r>
            <a:r>
              <a:rPr lang="en-US" sz="2000" dirty="0" smtClean="0">
                <a:latin typeface="Times New Roman"/>
                <a:ea typeface="Times New Roman"/>
              </a:rPr>
              <a:t>Teflon </a:t>
            </a:r>
            <a:r>
              <a:rPr lang="en-US" sz="2000" dirty="0">
                <a:latin typeface="Times New Roman"/>
                <a:ea typeface="Times New Roman"/>
              </a:rPr>
              <a:t>is 2.1 and its dielectric strength is 60 x 10</a:t>
            </a:r>
            <a:r>
              <a:rPr lang="en-US" sz="2000" baseline="30000" dirty="0">
                <a:latin typeface="Times New Roman"/>
                <a:ea typeface="Times New Roman"/>
              </a:rPr>
              <a:t>6</a:t>
            </a:r>
            <a:r>
              <a:rPr lang="en-US" sz="2000" dirty="0">
                <a:latin typeface="Times New Roman"/>
                <a:ea typeface="Times New Roman"/>
              </a:rPr>
              <a:t> V/m.  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304041" y="3264807"/>
            <a:ext cx="2919412" cy="2963863"/>
            <a:chOff x="3583" y="772"/>
            <a:chExt cx="1839" cy="1867"/>
          </a:xfrm>
        </p:grpSpPr>
        <p:pic>
          <p:nvPicPr>
            <p:cNvPr id="7" name="Picture 4" descr="J:\guthold\Physics 25\Figure 17-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5" t="14487" r="13974" b="30893"/>
            <a:stretch>
              <a:fillRect/>
            </a:stretch>
          </p:blipFill>
          <p:spPr bwMode="auto">
            <a:xfrm>
              <a:off x="3583" y="772"/>
              <a:ext cx="1839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369" y="2037"/>
              <a:ext cx="295" cy="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361" y="2000"/>
              <a:ext cx="36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Symbol" pitchFamily="18" charset="2"/>
                </a:rPr>
                <a:t>D</a:t>
              </a:r>
              <a:r>
                <a:rPr lang="en-US" sz="2000" dirty="0" smtClean="0"/>
                <a:t>V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702043" y="3522854"/>
            <a:ext cx="147184" cy="14869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Energy density </a:t>
            </a:r>
            <a:r>
              <a:rPr lang="en-US" sz="3200" dirty="0" smtClean="0">
                <a:solidFill>
                  <a:schemeClr val="tx1"/>
                </a:solidFill>
              </a:rPr>
              <a:t>(in </a:t>
            </a:r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dirty="0" smtClean="0">
                <a:solidFill>
                  <a:schemeClr val="tx1"/>
                </a:solidFill>
              </a:rPr>
              <a:t>capacitor)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48262" name="Text Box 70"/>
          <p:cNvSpPr txBox="1">
            <a:spLocks noChangeArrowheads="1"/>
          </p:cNvSpPr>
          <p:nvPr/>
        </p:nvSpPr>
        <p:spPr bwMode="auto">
          <a:xfrm>
            <a:off x="152400" y="624241"/>
            <a:ext cx="88392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Suppose you have a parallel plate capacitor </a:t>
            </a:r>
            <a:r>
              <a:rPr lang="en-US" sz="2000" dirty="0" smtClean="0"/>
              <a:t>with </a:t>
            </a:r>
            <a:r>
              <a:rPr lang="en-US" sz="2000" dirty="0"/>
              <a:t>area </a:t>
            </a:r>
            <a:r>
              <a:rPr lang="en-US" sz="2000" i="1" dirty="0"/>
              <a:t>A</a:t>
            </a:r>
            <a:r>
              <a:rPr lang="en-US" sz="2000" dirty="0"/>
              <a:t>, separation </a:t>
            </a:r>
            <a:r>
              <a:rPr lang="en-US" sz="2000" i="1" dirty="0"/>
              <a:t>d</a:t>
            </a:r>
            <a:r>
              <a:rPr lang="en-US" sz="2000" dirty="0"/>
              <a:t>, and charged to voltage </a:t>
            </a:r>
            <a:r>
              <a:rPr lang="en-US" sz="2000" dirty="0">
                <a:sym typeface="Symbol" pitchFamily="18" charset="2"/>
              </a:rPr>
              <a:t></a:t>
            </a:r>
            <a:r>
              <a:rPr lang="en-US" sz="2000" i="1" dirty="0">
                <a:sym typeface="Symbol" pitchFamily="18" charset="2"/>
              </a:rPr>
              <a:t>V</a:t>
            </a:r>
            <a:r>
              <a:rPr lang="en-US" sz="2000" dirty="0">
                <a:sym typeface="Symbol" pitchFamily="18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>
                <a:sym typeface="Symbol" pitchFamily="18" charset="2"/>
              </a:rPr>
              <a:t>1) What’s the </a:t>
            </a:r>
            <a:r>
              <a:rPr lang="en-US" sz="2000" dirty="0" smtClean="0">
                <a:sym typeface="Symbol" pitchFamily="18" charset="2"/>
              </a:rPr>
              <a:t>energy density (energy </a:t>
            </a:r>
            <a:r>
              <a:rPr lang="en-US" sz="2000" dirty="0">
                <a:sym typeface="Symbol" pitchFamily="18" charset="2"/>
              </a:rPr>
              <a:t>divided by the </a:t>
            </a:r>
            <a:r>
              <a:rPr lang="en-US" sz="2000" dirty="0" smtClean="0">
                <a:sym typeface="Symbol" pitchFamily="18" charset="2"/>
              </a:rPr>
              <a:t>volume, V) </a:t>
            </a:r>
            <a:r>
              <a:rPr lang="en-US" sz="2000" dirty="0">
                <a:sym typeface="Symbol" pitchFamily="18" charset="2"/>
              </a:rPr>
              <a:t>between the plates?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Symbol" pitchFamily="18" charset="2"/>
              </a:rPr>
              <a:t>(2) Write this in terms of the electric field </a:t>
            </a:r>
            <a:r>
              <a:rPr lang="en-US" sz="2000" dirty="0" smtClean="0">
                <a:sym typeface="Symbol" pitchFamily="18" charset="2"/>
              </a:rPr>
              <a:t>magnitude.  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648263" name="AutoShape 71"/>
          <p:cNvSpPr>
            <a:spLocks noChangeArrowheads="1"/>
          </p:cNvSpPr>
          <p:nvPr/>
        </p:nvSpPr>
        <p:spPr bwMode="auto">
          <a:xfrm rot="5400000">
            <a:off x="7086600" y="32004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64" name="Group 72"/>
          <p:cNvGrpSpPr>
            <a:grpSpLocks/>
          </p:cNvGrpSpPr>
          <p:nvPr/>
        </p:nvGrpSpPr>
        <p:grpSpPr bwMode="auto">
          <a:xfrm>
            <a:off x="7620000" y="2667000"/>
            <a:ext cx="1143000" cy="2057400"/>
            <a:chOff x="4368" y="624"/>
            <a:chExt cx="720" cy="1296"/>
          </a:xfrm>
        </p:grpSpPr>
        <p:sp>
          <p:nvSpPr>
            <p:cNvPr id="648265" name="Line 73"/>
            <p:cNvSpPr>
              <a:spLocks noChangeShapeType="1"/>
            </p:cNvSpPr>
            <p:nvPr/>
          </p:nvSpPr>
          <p:spPr bwMode="auto">
            <a:xfrm>
              <a:off x="4992" y="96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6" name="Line 74"/>
            <p:cNvSpPr>
              <a:spLocks noChangeShapeType="1"/>
            </p:cNvSpPr>
            <p:nvPr/>
          </p:nvSpPr>
          <p:spPr bwMode="auto">
            <a:xfrm>
              <a:off x="4992" y="105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7" name="Line 75"/>
            <p:cNvSpPr>
              <a:spLocks noChangeShapeType="1"/>
            </p:cNvSpPr>
            <p:nvPr/>
          </p:nvSpPr>
          <p:spPr bwMode="auto">
            <a:xfrm>
              <a:off x="4992" y="115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8" name="Line 76"/>
            <p:cNvSpPr>
              <a:spLocks noChangeShapeType="1"/>
            </p:cNvSpPr>
            <p:nvPr/>
          </p:nvSpPr>
          <p:spPr bwMode="auto">
            <a:xfrm>
              <a:off x="4992" y="124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9" name="Line 77"/>
            <p:cNvSpPr>
              <a:spLocks noChangeShapeType="1"/>
            </p:cNvSpPr>
            <p:nvPr/>
          </p:nvSpPr>
          <p:spPr bwMode="auto">
            <a:xfrm>
              <a:off x="4992" y="134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0" name="Line 78"/>
            <p:cNvSpPr>
              <a:spLocks noChangeShapeType="1"/>
            </p:cNvSpPr>
            <p:nvPr/>
          </p:nvSpPr>
          <p:spPr bwMode="auto">
            <a:xfrm>
              <a:off x="4992" y="144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1" name="Line 79"/>
            <p:cNvSpPr>
              <a:spLocks noChangeShapeType="1"/>
            </p:cNvSpPr>
            <p:nvPr/>
          </p:nvSpPr>
          <p:spPr bwMode="auto">
            <a:xfrm>
              <a:off x="4992" y="153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2" name="Line 80"/>
            <p:cNvSpPr>
              <a:spLocks noChangeShapeType="1"/>
            </p:cNvSpPr>
            <p:nvPr/>
          </p:nvSpPr>
          <p:spPr bwMode="auto">
            <a:xfrm>
              <a:off x="4992" y="163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3" name="Line 81"/>
            <p:cNvSpPr>
              <a:spLocks noChangeShapeType="1"/>
            </p:cNvSpPr>
            <p:nvPr/>
          </p:nvSpPr>
          <p:spPr bwMode="auto">
            <a:xfrm>
              <a:off x="4992" y="172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4" name="Line 82"/>
            <p:cNvSpPr>
              <a:spLocks noChangeShapeType="1"/>
            </p:cNvSpPr>
            <p:nvPr/>
          </p:nvSpPr>
          <p:spPr bwMode="auto">
            <a:xfrm>
              <a:off x="4992" y="18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5" name="Line 83"/>
            <p:cNvSpPr>
              <a:spLocks noChangeShapeType="1"/>
            </p:cNvSpPr>
            <p:nvPr/>
          </p:nvSpPr>
          <p:spPr bwMode="auto">
            <a:xfrm>
              <a:off x="4992" y="19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6" name="Line 84"/>
            <p:cNvSpPr>
              <a:spLocks noChangeShapeType="1"/>
            </p:cNvSpPr>
            <p:nvPr/>
          </p:nvSpPr>
          <p:spPr bwMode="auto">
            <a:xfrm>
              <a:off x="4368" y="6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7" name="Line 85"/>
            <p:cNvSpPr>
              <a:spLocks noChangeShapeType="1"/>
            </p:cNvSpPr>
            <p:nvPr/>
          </p:nvSpPr>
          <p:spPr bwMode="auto">
            <a:xfrm>
              <a:off x="4464" y="67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8" name="Line 86"/>
            <p:cNvSpPr>
              <a:spLocks noChangeShapeType="1"/>
            </p:cNvSpPr>
            <p:nvPr/>
          </p:nvSpPr>
          <p:spPr bwMode="auto">
            <a:xfrm>
              <a:off x="4560" y="7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9" name="Line 87"/>
            <p:cNvSpPr>
              <a:spLocks noChangeShapeType="1"/>
            </p:cNvSpPr>
            <p:nvPr/>
          </p:nvSpPr>
          <p:spPr bwMode="auto">
            <a:xfrm>
              <a:off x="4656" y="76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0" name="Line 88"/>
            <p:cNvSpPr>
              <a:spLocks noChangeShapeType="1"/>
            </p:cNvSpPr>
            <p:nvPr/>
          </p:nvSpPr>
          <p:spPr bwMode="auto">
            <a:xfrm>
              <a:off x="4752" y="81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1" name="Line 89"/>
            <p:cNvSpPr>
              <a:spLocks noChangeShapeType="1"/>
            </p:cNvSpPr>
            <p:nvPr/>
          </p:nvSpPr>
          <p:spPr bwMode="auto">
            <a:xfrm>
              <a:off x="4848" y="86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2" name="Line 90"/>
            <p:cNvSpPr>
              <a:spLocks noChangeShapeType="1"/>
            </p:cNvSpPr>
            <p:nvPr/>
          </p:nvSpPr>
          <p:spPr bwMode="auto">
            <a:xfrm>
              <a:off x="4944" y="91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83" name="AutoShape 91"/>
          <p:cNvSpPr>
            <a:spLocks noChangeArrowheads="1"/>
          </p:cNvSpPr>
          <p:nvPr/>
        </p:nvSpPr>
        <p:spPr bwMode="auto">
          <a:xfrm rot="5400000">
            <a:off x="6934200" y="32004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84" name="Group 92"/>
          <p:cNvGrpSpPr>
            <a:grpSpLocks/>
          </p:cNvGrpSpPr>
          <p:nvPr/>
        </p:nvGrpSpPr>
        <p:grpSpPr bwMode="auto">
          <a:xfrm>
            <a:off x="8382000" y="4953000"/>
            <a:ext cx="609600" cy="0"/>
            <a:chOff x="4848" y="2064"/>
            <a:chExt cx="384" cy="0"/>
          </a:xfrm>
        </p:grpSpPr>
        <p:sp>
          <p:nvSpPr>
            <p:cNvPr id="648285" name="Line 93"/>
            <p:cNvSpPr>
              <a:spLocks noChangeShapeType="1"/>
            </p:cNvSpPr>
            <p:nvPr/>
          </p:nvSpPr>
          <p:spPr bwMode="auto">
            <a:xfrm>
              <a:off x="484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6" name="Line 94"/>
            <p:cNvSpPr>
              <a:spLocks noChangeShapeType="1"/>
            </p:cNvSpPr>
            <p:nvPr/>
          </p:nvSpPr>
          <p:spPr bwMode="auto">
            <a:xfrm flipH="1">
              <a:off x="508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87" name="Text Box 95"/>
          <p:cNvSpPr txBox="1">
            <a:spLocks noChangeArrowheads="1"/>
          </p:cNvSpPr>
          <p:nvPr/>
        </p:nvSpPr>
        <p:spPr bwMode="auto">
          <a:xfrm>
            <a:off x="76962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A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48288" name="Text Box 96"/>
          <p:cNvSpPr txBox="1">
            <a:spLocks noChangeArrowheads="1"/>
          </p:cNvSpPr>
          <p:nvPr/>
        </p:nvSpPr>
        <p:spPr bwMode="auto">
          <a:xfrm>
            <a:off x="83058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d</a:t>
            </a:r>
            <a:endParaRPr lang="en-US" sz="2400" b="1" i="1">
              <a:solidFill>
                <a:srgbClr val="FF0000"/>
              </a:solidFill>
            </a:endParaRPr>
          </a:p>
        </p:txBody>
      </p:sp>
      <p:graphicFrame>
        <p:nvGraphicFramePr>
          <p:cNvPr id="648289" name="Object 97"/>
          <p:cNvGraphicFramePr>
            <a:graphicFrameLocks noChangeAspect="1"/>
          </p:cNvGraphicFramePr>
          <p:nvPr/>
        </p:nvGraphicFramePr>
        <p:xfrm>
          <a:off x="685800" y="2514600"/>
          <a:ext cx="22383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6" name="Equation" r:id="rId3" imgW="914400" imgH="279360" progId="Equation.DSMT4">
                  <p:embed/>
                </p:oleObj>
              </mc:Choice>
              <mc:Fallback>
                <p:oleObj name="Equation" r:id="rId3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22383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0" name="Object 98"/>
          <p:cNvGraphicFramePr>
            <a:graphicFrameLocks noChangeAspect="1"/>
          </p:cNvGraphicFramePr>
          <p:nvPr/>
        </p:nvGraphicFramePr>
        <p:xfrm>
          <a:off x="2895600" y="2438400"/>
          <a:ext cx="19891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7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9891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1" name="Object 99"/>
          <p:cNvGraphicFramePr>
            <a:graphicFrameLocks noChangeAspect="1"/>
          </p:cNvGraphicFramePr>
          <p:nvPr/>
        </p:nvGraphicFramePr>
        <p:xfrm>
          <a:off x="266700" y="3714750"/>
          <a:ext cx="10255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8" name="Equation" r:id="rId7" imgW="419040" imgH="393480" progId="Equation.DSMT4">
                  <p:embed/>
                </p:oleObj>
              </mc:Choice>
              <mc:Fallback>
                <p:oleObj name="Equation" r:id="rId7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714750"/>
                        <a:ext cx="10255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2" name="Object 100"/>
          <p:cNvGraphicFramePr>
            <a:graphicFrameLocks noChangeAspect="1"/>
          </p:cNvGraphicFramePr>
          <p:nvPr/>
        </p:nvGraphicFramePr>
        <p:xfrm>
          <a:off x="1284288" y="3714750"/>
          <a:ext cx="9636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9" name="Equation" r:id="rId9" imgW="393480" imgH="393480" progId="Equation.DSMT4">
                  <p:embed/>
                </p:oleObj>
              </mc:Choice>
              <mc:Fallback>
                <p:oleObj name="Equation" r:id="rId9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714750"/>
                        <a:ext cx="96361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94" name="Text Box 102"/>
          <p:cNvSpPr txBox="1">
            <a:spLocks noChangeArrowheads="1"/>
          </p:cNvSpPr>
          <p:nvPr/>
        </p:nvSpPr>
        <p:spPr bwMode="auto">
          <a:xfrm>
            <a:off x="152400" y="3200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eaLnBrk="1" hangingPunct="1">
              <a:buFontTx/>
              <a:buChar char="•"/>
            </a:pPr>
            <a:r>
              <a:rPr lang="en-US" sz="2400" u="sng" dirty="0">
                <a:solidFill>
                  <a:srgbClr val="008000"/>
                </a:solidFill>
              </a:rPr>
              <a:t>Energy density </a:t>
            </a:r>
            <a:r>
              <a:rPr lang="en-US" sz="2400" dirty="0">
                <a:solidFill>
                  <a:srgbClr val="008000"/>
                </a:solidFill>
              </a:rPr>
              <a:t>is energy over </a:t>
            </a:r>
            <a:r>
              <a:rPr lang="en-US" sz="2400" dirty="0" smtClean="0">
                <a:solidFill>
                  <a:srgbClr val="008000"/>
                </a:solidFill>
              </a:rPr>
              <a:t>volume, V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648295" name="Object 103"/>
          <p:cNvGraphicFramePr>
            <a:graphicFrameLocks noChangeAspect="1"/>
          </p:cNvGraphicFramePr>
          <p:nvPr/>
        </p:nvGraphicFramePr>
        <p:xfrm>
          <a:off x="2286000" y="3581400"/>
          <a:ext cx="20193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0" name="Equation" r:id="rId11" imgW="825480" imgH="457200" progId="Equation.DSMT4">
                  <p:embed/>
                </p:oleObj>
              </mc:Choice>
              <mc:Fallback>
                <p:oleObj name="Equation" r:id="rId11" imgW="82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20193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6" name="Object 104"/>
          <p:cNvGraphicFramePr>
            <a:graphicFrameLocks noChangeAspect="1"/>
          </p:cNvGraphicFramePr>
          <p:nvPr/>
        </p:nvGraphicFramePr>
        <p:xfrm>
          <a:off x="4219575" y="3581400"/>
          <a:ext cx="214312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1" name="Equation" r:id="rId13" imgW="876240" imgH="469800" progId="Equation.DSMT4">
                  <p:embed/>
                </p:oleObj>
              </mc:Choice>
              <mc:Fallback>
                <p:oleObj name="Equation" r:id="rId13" imgW="8762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3581400"/>
                        <a:ext cx="214312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7" name="Object 105"/>
          <p:cNvGraphicFramePr>
            <a:graphicFrameLocks noChangeAspect="1"/>
          </p:cNvGraphicFramePr>
          <p:nvPr/>
        </p:nvGraphicFramePr>
        <p:xfrm>
          <a:off x="179388" y="4724400"/>
          <a:ext cx="1428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2" name="Equation" r:id="rId15" imgW="583920" imgH="393480" progId="Equation.DSMT4">
                  <p:embed/>
                </p:oleObj>
              </mc:Choice>
              <mc:Fallback>
                <p:oleObj name="Equation" r:id="rId15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24400"/>
                        <a:ext cx="14287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8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20681"/>
              </p:ext>
            </p:extLst>
          </p:nvPr>
        </p:nvGraphicFramePr>
        <p:xfrm>
          <a:off x="3581400" y="4800600"/>
          <a:ext cx="1771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3" name="Equation" r:id="rId17" imgW="723600" imgH="279360" progId="Equation.DSMT4">
                  <p:embed/>
                </p:oleObj>
              </mc:Choice>
              <mc:Fallback>
                <p:oleObj name="Equation" r:id="rId17" imgW="723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1771650" cy="6096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99" name="Text Box 107"/>
          <p:cNvSpPr txBox="1">
            <a:spLocks noChangeArrowheads="1"/>
          </p:cNvSpPr>
          <p:nvPr/>
        </p:nvSpPr>
        <p:spPr bwMode="auto">
          <a:xfrm>
            <a:off x="312760" y="5734336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 We </a:t>
            </a:r>
            <a:r>
              <a:rPr lang="en-US" sz="2000" dirty="0">
                <a:solidFill>
                  <a:srgbClr val="008000"/>
                </a:solidFill>
              </a:rPr>
              <a:t>can associate the energy with the electric field </a:t>
            </a:r>
            <a:r>
              <a:rPr lang="en-US" sz="2000" dirty="0" smtClean="0">
                <a:solidFill>
                  <a:srgbClr val="008000"/>
                </a:solidFill>
              </a:rPr>
              <a:t>itself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This </a:t>
            </a:r>
            <a:r>
              <a:rPr lang="en-US" sz="2000" dirty="0">
                <a:solidFill>
                  <a:srgbClr val="008000"/>
                </a:solidFill>
              </a:rPr>
              <a:t>formula can be shown to be completely </a:t>
            </a:r>
            <a:r>
              <a:rPr lang="en-US" sz="2000" dirty="0" smtClean="0">
                <a:solidFill>
                  <a:srgbClr val="008000"/>
                </a:solidFill>
              </a:rPr>
              <a:t>generalizable</a:t>
            </a:r>
            <a:endParaRPr lang="en-US" sz="2000" dirty="0">
              <a:solidFill>
                <a:srgbClr val="0080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 It </a:t>
            </a:r>
            <a:r>
              <a:rPr lang="en-US" sz="2000" dirty="0">
                <a:solidFill>
                  <a:srgbClr val="008000"/>
                </a:solidFill>
              </a:rPr>
              <a:t>has nothing in particular to do with capacitors</a:t>
            </a:r>
          </a:p>
        </p:txBody>
      </p:sp>
    </p:spTree>
    <p:extLst>
      <p:ext uri="{BB962C8B-B14F-4D97-AF65-F5344CB8AC3E}">
        <p14:creationId xmlns:p14="http://schemas.microsoft.com/office/powerpoint/2010/main" val="28869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94" grpId="0" build="p"/>
      <p:bldP spid="648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are capacitors good for?</a:t>
            </a:r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382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1775" indent="-231775" eaLnBrk="1" hangingPunct="1">
              <a:buFontTx/>
              <a:buChar char="•"/>
            </a:pPr>
            <a:r>
              <a:rPr lang="en-US" sz="1800" dirty="0">
                <a:solidFill>
                  <a:srgbClr val="008000"/>
                </a:solidFill>
              </a:rPr>
              <a:t>They store energy</a:t>
            </a:r>
            <a:endParaRPr lang="en-US" sz="1800" i="1" dirty="0">
              <a:solidFill>
                <a:srgbClr val="008000"/>
              </a:solidFill>
              <a:sym typeface="Symbol" pitchFamily="18" charset="2"/>
            </a:endParaRPr>
          </a:p>
          <a:p>
            <a:pPr marL="688975" lvl="2" indent="-231775" eaLnBrk="1" hangingPunct="1">
              <a:buFontTx/>
              <a:buChar char="•"/>
            </a:pPr>
            <a:r>
              <a:rPr lang="en-US" sz="1800" dirty="0">
                <a:solidFill>
                  <a:srgbClr val="008000"/>
                </a:solidFill>
                <a:sym typeface="Symbol" pitchFamily="18" charset="2"/>
              </a:rPr>
              <a:t>The energy stored is </a:t>
            </a:r>
            <a:r>
              <a:rPr lang="en-US" sz="1800" u="sng" dirty="0">
                <a:solidFill>
                  <a:srgbClr val="008000"/>
                </a:solidFill>
                <a:sym typeface="Symbol" pitchFamily="18" charset="2"/>
              </a:rPr>
              <a:t>not extremely large</a:t>
            </a:r>
            <a:r>
              <a:rPr lang="en-US" sz="1800" dirty="0">
                <a:solidFill>
                  <a:srgbClr val="008000"/>
                </a:solidFill>
                <a:sym typeface="Symbol" pitchFamily="18" charset="2"/>
              </a:rPr>
              <a:t>, and it tends to leak away over time</a:t>
            </a:r>
          </a:p>
          <a:p>
            <a:pPr marL="688975" lvl="2" indent="-231775" eaLnBrk="1" hangingPunct="1">
              <a:buFontTx/>
              <a:buChar char="•"/>
            </a:pPr>
            <a:r>
              <a:rPr lang="en-US" sz="1800" dirty="0" smtClean="0">
                <a:solidFill>
                  <a:srgbClr val="008000"/>
                </a:solidFill>
                <a:sym typeface="Symbol" pitchFamily="18" charset="2"/>
              </a:rPr>
              <a:t>Gasoline, fuel cells (fuel to electricity) or batteries are </a:t>
            </a:r>
            <a:r>
              <a:rPr lang="en-US" sz="1800" dirty="0">
                <a:solidFill>
                  <a:srgbClr val="008000"/>
                </a:solidFill>
                <a:sym typeface="Symbol" pitchFamily="18" charset="2"/>
              </a:rPr>
              <a:t>better for this </a:t>
            </a:r>
            <a:r>
              <a:rPr lang="en-US" sz="1800" dirty="0" smtClean="0">
                <a:solidFill>
                  <a:srgbClr val="008000"/>
                </a:solidFill>
                <a:sym typeface="Symbol" pitchFamily="18" charset="2"/>
              </a:rPr>
              <a:t>purpose</a:t>
            </a:r>
          </a:p>
          <a:p>
            <a:pPr marL="231775" lvl="1" indent="-231775" eaLnBrk="1" hangingPunct="1">
              <a:buFontTx/>
              <a:buChar char="•"/>
            </a:pPr>
            <a:endParaRPr lang="en-US" sz="1800" i="1" dirty="0">
              <a:solidFill>
                <a:srgbClr val="008000"/>
              </a:solidFill>
              <a:sym typeface="Symbol" pitchFamily="18" charset="2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They can release their energy </a:t>
            </a:r>
            <a:r>
              <a:rPr lang="en-US" sz="1800" i="1" dirty="0">
                <a:solidFill>
                  <a:schemeClr val="accent2"/>
                </a:solidFill>
                <a:sym typeface="Symbol" pitchFamily="18" charset="2"/>
              </a:rPr>
              <a:t>very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quickly</a:t>
            </a:r>
          </a:p>
          <a:p>
            <a:pPr marL="688975" lvl="2" indent="-231775"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Camera flashes, defibrillators, research </a:t>
            </a:r>
            <a:r>
              <a:rPr lang="en-US" sz="1800" dirty="0" smtClean="0">
                <a:solidFill>
                  <a:schemeClr val="accent2"/>
                </a:solidFill>
                <a:sym typeface="Symbol" pitchFamily="18" charset="2"/>
              </a:rPr>
              <a:t>uses</a:t>
            </a:r>
          </a:p>
          <a:p>
            <a:pPr marL="231775" lvl="1" indent="-231775" eaLnBrk="1" hangingPunct="1">
              <a:buFontTx/>
              <a:buChar char="•"/>
            </a:pPr>
            <a:endParaRPr lang="en-US" sz="1800" dirty="0">
              <a:solidFill>
                <a:schemeClr val="accent2"/>
              </a:solidFill>
              <a:sym typeface="Symbol" pitchFamily="18" charset="2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sz="1800" dirty="0">
                <a:solidFill>
                  <a:srgbClr val="9900CC"/>
                </a:solidFill>
                <a:sym typeface="Symbol" pitchFamily="18" charset="2"/>
              </a:rPr>
              <a:t>They resist changes in voltage</a:t>
            </a:r>
          </a:p>
          <a:p>
            <a:pPr marL="688975" lvl="2" indent="-231775" eaLnBrk="1" hangingPunct="1">
              <a:buFontTx/>
              <a:buChar char="•"/>
            </a:pPr>
            <a:r>
              <a:rPr lang="en-US" sz="1800" dirty="0">
                <a:solidFill>
                  <a:srgbClr val="9900CC"/>
                </a:solidFill>
                <a:sym typeface="Symbol" pitchFamily="18" charset="2"/>
              </a:rPr>
              <a:t>Power supplies for electronic devices, etc</a:t>
            </a:r>
            <a:r>
              <a:rPr lang="en-US" sz="1800" dirty="0" smtClean="0">
                <a:solidFill>
                  <a:srgbClr val="9900CC"/>
                </a:solidFill>
                <a:sym typeface="Symbol" pitchFamily="18" charset="2"/>
              </a:rPr>
              <a:t>.</a:t>
            </a:r>
          </a:p>
          <a:p>
            <a:pPr marL="231775" lvl="1" indent="-231775" eaLnBrk="1" hangingPunct="1">
              <a:buFontTx/>
              <a:buChar char="•"/>
            </a:pPr>
            <a:endParaRPr lang="en-US" sz="1800" dirty="0">
              <a:solidFill>
                <a:srgbClr val="9900CC"/>
              </a:solidFill>
              <a:sym typeface="Symbol" pitchFamily="18" charset="2"/>
            </a:endParaRPr>
          </a:p>
          <a:p>
            <a:pPr marL="231775" indent="-231775" eaLnBrk="1" hangingPunct="1"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They can be used for timing, frequency filtering, etc.</a:t>
            </a:r>
          </a:p>
          <a:p>
            <a:pPr marL="688975" lvl="2" indent="-231775" eaLnBrk="1" hangingPunct="1"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In conjunction with other parts</a:t>
            </a:r>
          </a:p>
        </p:txBody>
      </p:sp>
      <p:pic>
        <p:nvPicPr>
          <p:cNvPr id="64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54685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59" y="4905172"/>
            <a:ext cx="1947377" cy="15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4" y="4905172"/>
            <a:ext cx="2075235" cy="15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9226" name="Oval 10"/>
          <p:cNvSpPr>
            <a:spLocks noChangeArrowheads="1"/>
          </p:cNvSpPr>
          <p:nvPr/>
        </p:nvSpPr>
        <p:spPr bwMode="auto">
          <a:xfrm>
            <a:off x="998699" y="5844278"/>
            <a:ext cx="543513" cy="49410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berc.berkeley.edu/wp-content/uploads/2013/11/Supercapacitors_ch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05" y="1741251"/>
            <a:ext cx="3310395" cy="20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2566" y="3852086"/>
            <a:ext cx="1956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Power = Energy/time.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mage from Wiki Commons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4537952"/>
            <a:ext cx="87970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7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2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41194" y="264042"/>
            <a:ext cx="8611737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6538" indent="-236538">
              <a:spcBef>
                <a:spcPct val="50000"/>
              </a:spcBef>
            </a:pPr>
            <a:r>
              <a:rPr lang="en-US" u="sng" dirty="0">
                <a:solidFill>
                  <a:srgbClr val="000000"/>
                </a:solidFill>
              </a:rPr>
              <a:t>Review: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Definition of capacitance: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Plate capacitor: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Know some potential uses for capacitor (to store charge, to store energy, quick release of energy)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Multiple capacitors: 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Parallel: voltage drop is same, and			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In-series:  charge on capacitors is the same, and  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Know how to analyze capacitor circuits with multiple capacitors on parallel and in series, and how to simplify them (equivalent capacitance, voltage drop across subsection, charge on multiple capacitors. </a:t>
            </a:r>
            <a:endParaRPr lang="en-US" sz="1600" dirty="0">
              <a:solidFill>
                <a:srgbClr val="000000"/>
              </a:solidFill>
            </a:endParaRP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Dielectric; understand their molecular structure (polar), they increase the capacitance of a capacitor by a factor of 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k</a:t>
            </a:r>
            <a:r>
              <a:rPr lang="en-US" sz="1600" dirty="0" smtClean="0">
                <a:solidFill>
                  <a:srgbClr val="000000"/>
                </a:solidFill>
              </a:rPr>
              <a:t> (dielectric constant). 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Dielectric in capacitor.  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With battery connected (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1600" dirty="0" smtClean="0">
                <a:solidFill>
                  <a:srgbClr val="000000"/>
                </a:solidFill>
              </a:rPr>
              <a:t>V (and E) are constant, C = 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k</a:t>
            </a:r>
            <a:r>
              <a:rPr lang="en-US" sz="1600" dirty="0" smtClean="0">
                <a:solidFill>
                  <a:srgbClr val="000000"/>
                </a:solidFill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, Q = 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k</a:t>
            </a:r>
            <a:r>
              <a:rPr lang="en-US" sz="1600" dirty="0" smtClean="0">
                <a:solidFill>
                  <a:srgbClr val="000000"/>
                </a:solidFill>
              </a:rPr>
              <a:t>Q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, U = 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k</a:t>
            </a:r>
            <a:r>
              <a:rPr lang="en-US" sz="1600" dirty="0" smtClean="0">
                <a:solidFill>
                  <a:srgbClr val="000000"/>
                </a:solidFill>
              </a:rPr>
              <a:t>U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Battery disconnected (Q is </a:t>
            </a:r>
            <a:r>
              <a:rPr lang="en-US" sz="1600" dirty="0">
                <a:solidFill>
                  <a:srgbClr val="000000"/>
                </a:solidFill>
              </a:rPr>
              <a:t>constant, C = 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k</a:t>
            </a:r>
            <a:r>
              <a:rPr lang="en-US" sz="1600" dirty="0">
                <a:solidFill>
                  <a:srgbClr val="000000"/>
                </a:solidFill>
              </a:rPr>
              <a:t>C</a:t>
            </a:r>
            <a:r>
              <a:rPr lang="en-US" sz="1600" baseline="-25000" dirty="0">
                <a:solidFill>
                  <a:srgbClr val="000000"/>
                </a:solidFill>
              </a:rPr>
              <a:t>0</a:t>
            </a:r>
            <a:r>
              <a:rPr lang="en-US" sz="1600" dirty="0">
                <a:solidFill>
                  <a:srgbClr val="000000"/>
                </a:solidFill>
              </a:rPr>
              <a:t>, , 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1600" dirty="0" smtClean="0">
                <a:solidFill>
                  <a:srgbClr val="000000"/>
                </a:solidFill>
              </a:rPr>
              <a:t>V = 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k</a:t>
            </a:r>
            <a:r>
              <a:rPr lang="en-US" sz="1600" dirty="0" smtClean="0">
                <a:solidFill>
                  <a:srgbClr val="000000"/>
                </a:solidFill>
              </a:rPr>
              <a:t>, E = E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k,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= U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k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energy stored in a capacitor (three different equations): 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Energy density (energy per volume):  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16245"/>
              </p:ext>
            </p:extLst>
          </p:nvPr>
        </p:nvGraphicFramePr>
        <p:xfrm>
          <a:off x="2998499" y="770661"/>
          <a:ext cx="616854" cy="44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9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499" y="770661"/>
                        <a:ext cx="616854" cy="44279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173"/>
              </p:ext>
            </p:extLst>
          </p:nvPr>
        </p:nvGraphicFramePr>
        <p:xfrm>
          <a:off x="2052453" y="1128400"/>
          <a:ext cx="805101" cy="47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0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453" y="1128400"/>
                        <a:ext cx="805101" cy="476144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307553"/>
              </p:ext>
            </p:extLst>
          </p:nvPr>
        </p:nvGraphicFramePr>
        <p:xfrm>
          <a:off x="4034923" y="2308185"/>
          <a:ext cx="2067774" cy="3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1" name="Equation" r:id="rId7" imgW="1358640" imgH="241200" progId="Equation.DSMT4">
                  <p:embed/>
                </p:oleObj>
              </mc:Choice>
              <mc:Fallback>
                <p:oleObj name="Equation" r:id="rId7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923" y="2308185"/>
                        <a:ext cx="2067774" cy="325091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231716"/>
              </p:ext>
            </p:extLst>
          </p:nvPr>
        </p:nvGraphicFramePr>
        <p:xfrm>
          <a:off x="5116598" y="2647417"/>
          <a:ext cx="1401732" cy="37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2" name="Equation" r:id="rId9" imgW="1600200" imgH="482400" progId="Equation.DSMT4">
                  <p:embed/>
                </p:oleObj>
              </mc:Choice>
              <mc:Fallback>
                <p:oleObj name="Equation" r:id="rId9" imgW="1600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98" y="2647417"/>
                        <a:ext cx="1401732" cy="37568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05221"/>
              </p:ext>
            </p:extLst>
          </p:nvPr>
        </p:nvGraphicFramePr>
        <p:xfrm>
          <a:off x="5689142" y="5549320"/>
          <a:ext cx="933921" cy="130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3" name="Equation" r:id="rId11" imgW="876240" imgH="1231560" progId="Equation.DSMT4">
                  <p:embed/>
                </p:oleObj>
              </mc:Choice>
              <mc:Fallback>
                <p:oleObj name="Equation" r:id="rId11" imgW="87624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142" y="5549320"/>
                        <a:ext cx="933921" cy="130868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43637"/>
              </p:ext>
            </p:extLst>
          </p:nvPr>
        </p:nvGraphicFramePr>
        <p:xfrm>
          <a:off x="3727227" y="5918202"/>
          <a:ext cx="1184564" cy="40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4" name="Equation" r:id="rId13" imgW="723600" imgH="279360" progId="Equation.DSMT4">
                  <p:embed/>
                </p:oleObj>
              </mc:Choice>
              <mc:Fallback>
                <p:oleObj name="Equation" r:id="rId13" imgW="723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227" y="5918202"/>
                        <a:ext cx="1184564" cy="40759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5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1399" y="2181635"/>
            <a:ext cx="84637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i-clicker</a:t>
            </a:r>
            <a:endParaRPr lang="en-US" sz="1600" b="1" dirty="0"/>
          </a:p>
          <a:p>
            <a:r>
              <a:rPr lang="en-US" sz="1600" dirty="0" smtClean="0"/>
              <a:t>Two </a:t>
            </a:r>
            <a:r>
              <a:rPr lang="en-US" sz="1600" dirty="0"/>
              <a:t>capacitors C</a:t>
            </a:r>
            <a:r>
              <a:rPr lang="en-US" sz="1600" baseline="-25000" dirty="0"/>
              <a:t>1</a:t>
            </a:r>
            <a:r>
              <a:rPr lang="en-US" sz="1600" dirty="0"/>
              <a:t> and C</a:t>
            </a:r>
            <a:r>
              <a:rPr lang="en-US" sz="1600" baseline="-25000" dirty="0"/>
              <a:t>2</a:t>
            </a:r>
            <a:r>
              <a:rPr lang="en-US" sz="1600" dirty="0"/>
              <a:t> are connected in a series connection.  Suppose that their capacitances are in the ratio C</a:t>
            </a:r>
            <a:r>
              <a:rPr lang="en-US" sz="1600" baseline="-25000" dirty="0"/>
              <a:t>2</a:t>
            </a:r>
            <a:r>
              <a:rPr lang="en-US" sz="1600" dirty="0"/>
              <a:t>/C</a:t>
            </a:r>
            <a:r>
              <a:rPr lang="en-US" sz="1600" baseline="-25000" dirty="0"/>
              <a:t>1</a:t>
            </a:r>
            <a:r>
              <a:rPr lang="en-US" sz="1600" dirty="0"/>
              <a:t> = 2/1.  When a potential difference, 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V</a:t>
            </a:r>
            <a:r>
              <a:rPr lang="en-US" sz="1600" dirty="0"/>
              <a:t>,  is applied across the capacitors, what is the ratio of the charges Q</a:t>
            </a:r>
            <a:r>
              <a:rPr lang="en-US" sz="1600" baseline="-25000" dirty="0"/>
              <a:t>2</a:t>
            </a:r>
            <a:r>
              <a:rPr lang="en-US" sz="1600" dirty="0"/>
              <a:t> and Q</a:t>
            </a:r>
            <a:r>
              <a:rPr lang="en-US" sz="1600" baseline="-25000" dirty="0"/>
              <a:t>1</a:t>
            </a:r>
            <a:r>
              <a:rPr lang="en-US" sz="1600" dirty="0"/>
              <a:t> on the capacitors? Q</a:t>
            </a:r>
            <a:r>
              <a:rPr lang="en-US" sz="1600" baseline="-25000" dirty="0"/>
              <a:t>2</a:t>
            </a:r>
            <a:r>
              <a:rPr lang="en-US" sz="1600" dirty="0"/>
              <a:t>/Q</a:t>
            </a:r>
            <a:r>
              <a:rPr lang="en-US" sz="1600" baseline="-25000" dirty="0"/>
              <a:t>1</a:t>
            </a:r>
            <a:r>
              <a:rPr lang="en-US" sz="1600" dirty="0"/>
              <a:t> = </a:t>
            </a:r>
          </a:p>
          <a:p>
            <a:pPr marL="342900" lvl="0" indent="-342900">
              <a:buAutoNum type="alphaUcParenR"/>
            </a:pPr>
            <a:r>
              <a:rPr lang="en-US" sz="1600" dirty="0" smtClean="0"/>
              <a:t>2</a:t>
            </a:r>
            <a:endParaRPr lang="en-US" sz="1600" dirty="0"/>
          </a:p>
          <a:p>
            <a:pPr marL="342900" lvl="0" indent="-342900">
              <a:buAutoNum type="alphaUcParenR"/>
            </a:pPr>
            <a:r>
              <a:rPr lang="en-US" sz="1600" dirty="0" smtClean="0"/>
              <a:t>1</a:t>
            </a:r>
            <a:endParaRPr lang="en-US" sz="1600" dirty="0"/>
          </a:p>
          <a:p>
            <a:pPr marL="342900" lvl="0" indent="-342900">
              <a:buAutoNum type="alphaUcParenR"/>
            </a:pPr>
            <a:r>
              <a:rPr lang="en-US" sz="1600" dirty="0" smtClean="0"/>
              <a:t>½</a:t>
            </a:r>
            <a:endParaRPr lang="en-US" sz="1600" dirty="0"/>
          </a:p>
          <a:p>
            <a:pPr marL="342900" lvl="0" indent="-342900">
              <a:buAutoNum type="alphaUcParenR"/>
            </a:pPr>
            <a:r>
              <a:rPr lang="en-US" sz="1600" dirty="0" smtClean="0"/>
              <a:t>none </a:t>
            </a:r>
            <a:r>
              <a:rPr lang="en-US" sz="1600" dirty="0"/>
              <a:t>of the </a:t>
            </a:r>
            <a:r>
              <a:rPr lang="en-US" sz="1600" dirty="0" smtClean="0"/>
              <a:t>above</a:t>
            </a:r>
          </a:p>
          <a:p>
            <a:pPr marL="342900" lvl="0" indent="-342900">
              <a:buAutoNum type="alphaUcParenR"/>
            </a:pPr>
            <a:r>
              <a:rPr lang="en-US" sz="1600" dirty="0" smtClean="0"/>
              <a:t>Need </a:t>
            </a:r>
            <a:r>
              <a:rPr lang="en-US" sz="1600" dirty="0"/>
              <a:t>more information</a:t>
            </a:r>
          </a:p>
          <a:p>
            <a:endParaRPr lang="en-US" sz="1600" dirty="0" smtClean="0"/>
          </a:p>
          <a:p>
            <a:r>
              <a:rPr lang="en-US" sz="1600" b="1" dirty="0" smtClean="0"/>
              <a:t>i-clicker</a:t>
            </a:r>
            <a:r>
              <a:rPr lang="en-US" sz="1600" dirty="0"/>
              <a:t> </a:t>
            </a:r>
          </a:p>
          <a:p>
            <a:r>
              <a:rPr lang="en-US" sz="1600" dirty="0" smtClean="0"/>
              <a:t>For </a:t>
            </a:r>
            <a:r>
              <a:rPr lang="en-US" sz="1600" dirty="0"/>
              <a:t>the capacitors above the ratio of the voltage drops across each one is V</a:t>
            </a:r>
            <a:r>
              <a:rPr lang="en-US" sz="1600" baseline="-25000" dirty="0"/>
              <a:t>2</a:t>
            </a:r>
            <a:r>
              <a:rPr lang="en-US" sz="1600" dirty="0"/>
              <a:t>/V</a:t>
            </a:r>
            <a:r>
              <a:rPr lang="en-US" sz="1600" baseline="-25000" dirty="0"/>
              <a:t>1</a:t>
            </a:r>
            <a:r>
              <a:rPr lang="en-US" sz="1600" dirty="0"/>
              <a:t> = </a:t>
            </a:r>
          </a:p>
          <a:p>
            <a:pPr marL="342900" lvl="0" indent="-342900">
              <a:buAutoNum type="alphaUcParenR"/>
            </a:pPr>
            <a:r>
              <a:rPr lang="en-US" sz="1600" dirty="0" smtClean="0"/>
              <a:t>2</a:t>
            </a:r>
            <a:endParaRPr lang="en-US" sz="1600" dirty="0"/>
          </a:p>
          <a:p>
            <a:pPr marL="342900" lvl="0" indent="-342900">
              <a:buAutoNum type="alphaUcParenR"/>
            </a:pPr>
            <a:r>
              <a:rPr lang="en-US" sz="1600" dirty="0" smtClean="0"/>
              <a:t>1</a:t>
            </a:r>
            <a:endParaRPr lang="en-US" sz="1600" dirty="0"/>
          </a:p>
          <a:p>
            <a:pPr marL="342900" lvl="0" indent="-342900">
              <a:buAutoNum type="alphaUcParenR"/>
            </a:pPr>
            <a:r>
              <a:rPr lang="en-US" sz="1600" dirty="0" smtClean="0"/>
              <a:t>½</a:t>
            </a:r>
            <a:endParaRPr lang="en-US" sz="1600" dirty="0"/>
          </a:p>
          <a:p>
            <a:pPr marL="342900" lvl="0" indent="-342900">
              <a:buAutoNum type="alphaUcParenR"/>
            </a:pPr>
            <a:r>
              <a:rPr lang="en-US" sz="1600" dirty="0" smtClean="0"/>
              <a:t>none </a:t>
            </a:r>
            <a:r>
              <a:rPr lang="en-US" sz="1600" dirty="0"/>
              <a:t>of the </a:t>
            </a:r>
            <a:r>
              <a:rPr lang="en-US" sz="1600" dirty="0" smtClean="0"/>
              <a:t>above</a:t>
            </a:r>
          </a:p>
          <a:p>
            <a:pPr marL="342900" lvl="0" indent="-342900">
              <a:buAutoNum type="alphaUcParenR"/>
            </a:pPr>
            <a:r>
              <a:rPr lang="en-US" sz="1600" dirty="0" smtClean="0"/>
              <a:t>Need </a:t>
            </a:r>
            <a:r>
              <a:rPr lang="en-US" sz="1600" dirty="0"/>
              <a:t>more </a:t>
            </a:r>
            <a:r>
              <a:rPr lang="en-US" sz="1600" dirty="0" smtClean="0"/>
              <a:t>information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1399" y="622515"/>
            <a:ext cx="866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i-clicker</a:t>
            </a:r>
          </a:p>
          <a:p>
            <a:r>
              <a:rPr lang="en-US" sz="1600" dirty="0" smtClean="0"/>
              <a:t>Which is true?</a:t>
            </a:r>
          </a:p>
          <a:p>
            <a:pPr marL="514350" indent="-514350">
              <a:buAutoNum type="alphaUcParenR"/>
            </a:pPr>
            <a:r>
              <a:rPr lang="en-US" sz="1600" dirty="0" smtClean="0"/>
              <a:t>The capacitance of a parallel plate capacitor increases as the voltage across it increases</a:t>
            </a:r>
          </a:p>
          <a:p>
            <a:pPr marL="514350" indent="-514350">
              <a:buAutoNum type="alphaUcParenR"/>
            </a:pPr>
            <a:r>
              <a:rPr lang="en-US" sz="1600" dirty="0" smtClean="0"/>
              <a:t>The charge stored by a capacitor increases as the voltage across it increases.</a:t>
            </a:r>
          </a:p>
          <a:p>
            <a:pPr marL="514350" indent="-514350">
              <a:buAutoNum type="alphaUcParenR"/>
            </a:pPr>
            <a:r>
              <a:rPr lang="en-US" sz="1600" dirty="0" smtClean="0"/>
              <a:t>The voltage across two capacitors in series is the same for each.</a:t>
            </a:r>
            <a:endParaRPr lang="en-US" sz="1600" dirty="0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204457"/>
            <a:ext cx="2289744" cy="21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201399" y="2006220"/>
            <a:ext cx="84637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222709" y="0"/>
            <a:ext cx="442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 Slide for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87337" y="103188"/>
            <a:ext cx="4816925" cy="5889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Capacitance</a:t>
            </a:r>
            <a:endParaRPr lang="en-US" dirty="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80975" y="885562"/>
            <a:ext cx="49232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When the capacitor is connected to the terminals of a battery (apply a voltage V to capacitor), the </a:t>
            </a:r>
            <a:r>
              <a:rPr lang="en-US" sz="1800" dirty="0"/>
              <a:t>capacitor </a:t>
            </a:r>
            <a:r>
              <a:rPr lang="en-US" sz="1800" dirty="0" smtClean="0"/>
              <a:t>quickly </a:t>
            </a:r>
            <a:r>
              <a:rPr lang="en-US" sz="1800" dirty="0"/>
              <a:t>becomes charged.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One </a:t>
            </a:r>
            <a:r>
              <a:rPr lang="en-US" sz="1800" dirty="0"/>
              <a:t>plate negative and the other positive (same amount of </a:t>
            </a:r>
            <a:r>
              <a:rPr lang="en-US" sz="1800" dirty="0" smtClean="0"/>
              <a:t>charge.  </a:t>
            </a:r>
            <a:endParaRPr lang="en-US" sz="1800" dirty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amount of charge acquired by each plate is proportional to the </a:t>
            </a:r>
            <a:r>
              <a:rPr lang="en-US" sz="1800" dirty="0" smtClean="0"/>
              <a:t>potential difference (voltage)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V between the plates: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185881"/>
              </p:ext>
            </p:extLst>
          </p:nvPr>
        </p:nvGraphicFramePr>
        <p:xfrm>
          <a:off x="1868488" y="3500438"/>
          <a:ext cx="15509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20" name="Equation" r:id="rId3" imgW="711000" imgH="203040" progId="Equation.3">
                  <p:embed/>
                </p:oleObj>
              </mc:Choice>
              <mc:Fallback>
                <p:oleObj name="Equation" r:id="rId3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3500438"/>
                        <a:ext cx="1550987" cy="4381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80975" y="4432760"/>
            <a:ext cx="49232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proportionality constant is called the </a:t>
            </a:r>
            <a:r>
              <a:rPr lang="en-US" sz="1800" b="1" dirty="0"/>
              <a:t>capacitance</a:t>
            </a:r>
            <a:r>
              <a:rPr lang="en-US" sz="1800" dirty="0"/>
              <a:t> of the capacitor. The unit is </a:t>
            </a:r>
            <a:r>
              <a:rPr lang="en-US" sz="1800" b="1" dirty="0"/>
              <a:t>Farad</a:t>
            </a:r>
            <a:r>
              <a:rPr lang="en-US" sz="1800" dirty="0"/>
              <a:t> (1F) (Coulomb/Volt).</a:t>
            </a:r>
            <a:r>
              <a:rPr lang="en-US" sz="2000" dirty="0"/>
              <a:t> 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94475"/>
              </p:ext>
            </p:extLst>
          </p:nvPr>
        </p:nvGraphicFramePr>
        <p:xfrm>
          <a:off x="2074863" y="5638224"/>
          <a:ext cx="13446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21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5638224"/>
                        <a:ext cx="1344612" cy="9652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26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69" y="397669"/>
            <a:ext cx="3145463" cy="6205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87338" y="103188"/>
            <a:ext cx="4119562" cy="5889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Capacitance</a:t>
            </a:r>
            <a:endParaRPr lang="en-US" dirty="0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37210" y="868573"/>
            <a:ext cx="553055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Capacitance of a capacitor is the amount of charge a capacitor can store per unit of potential difference.  </a:t>
            </a:r>
            <a:r>
              <a:rPr lang="en-US" sz="1800" dirty="0" smtClean="0"/>
              <a:t> </a:t>
            </a:r>
          </a:p>
          <a:p>
            <a:pPr marL="231775" indent="-231775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capacitance </a:t>
            </a:r>
            <a:r>
              <a:rPr lang="en-US" sz="1800" u="sng" dirty="0"/>
              <a:t>C is a constant for </a:t>
            </a:r>
            <a:r>
              <a:rPr lang="en-US" sz="1800" u="sng" dirty="0" smtClean="0"/>
              <a:t>a given capacitor</a:t>
            </a:r>
            <a:r>
              <a:rPr lang="en-US" sz="1800" dirty="0" smtClean="0"/>
              <a:t>.  </a:t>
            </a:r>
            <a:endParaRPr lang="en-US" sz="1800" dirty="0"/>
          </a:p>
          <a:p>
            <a:pPr marL="231775" indent="-231775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Char char="•"/>
            </a:pPr>
            <a:r>
              <a:rPr lang="en-US" sz="1800" dirty="0"/>
              <a:t> The capacitance does depend on the structure, dimensions and material of the capacitor </a:t>
            </a:r>
            <a:r>
              <a:rPr lang="en-US" sz="1800" dirty="0" smtClean="0"/>
              <a:t>itself </a:t>
            </a:r>
            <a:r>
              <a:rPr lang="en-US" sz="1400" dirty="0" smtClean="0"/>
              <a:t>(but not on voltage  and charge on capacitor)</a:t>
            </a:r>
            <a:r>
              <a:rPr lang="en-US" sz="2000" dirty="0" smtClean="0"/>
              <a:t>. </a:t>
            </a:r>
            <a:r>
              <a:rPr lang="en-US" sz="1800" dirty="0" smtClean="0"/>
              <a:t> </a:t>
            </a:r>
            <a:endParaRPr lang="en-US" sz="1800" dirty="0"/>
          </a:p>
          <a:p>
            <a:pPr marL="231775" indent="-231775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Char char="•"/>
            </a:pPr>
            <a:r>
              <a:rPr lang="en-US" sz="1800" dirty="0"/>
              <a:t> For a plate capacitor (plates, area A, separation d), in air, the capacitance is given by:</a:t>
            </a:r>
            <a:r>
              <a:rPr lang="en-US" sz="2000" dirty="0"/>
              <a:t>  </a:t>
            </a:r>
            <a:endParaRPr lang="en-US" dirty="0"/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294"/>
              </p:ext>
            </p:extLst>
          </p:nvPr>
        </p:nvGraphicFramePr>
        <p:xfrm>
          <a:off x="2181762" y="5358654"/>
          <a:ext cx="144145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3" name="Equation" r:id="rId3" imgW="660240" imgH="393480" progId="Equation.3">
                  <p:embed/>
                </p:oleObj>
              </mc:Choice>
              <mc:Fallback>
                <p:oleObj name="Equation" r:id="rId3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762" y="5358654"/>
                        <a:ext cx="1441450" cy="85248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26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00" y="692150"/>
            <a:ext cx="2928512" cy="5777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287336" y="6317910"/>
            <a:ext cx="5594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</a:rPr>
              <a:t>To </a:t>
            </a:r>
            <a:r>
              <a:rPr lang="en-US" sz="1400" dirty="0">
                <a:solidFill>
                  <a:srgbClr val="FF0000"/>
                </a:solidFill>
              </a:rPr>
              <a:t>get a large capacitance, make the area large and the spacing </a:t>
            </a:r>
            <a:r>
              <a:rPr lang="en-US" sz="1400" dirty="0" smtClean="0">
                <a:solidFill>
                  <a:srgbClr val="FF0000"/>
                </a:solidFill>
              </a:rPr>
              <a:t>small (and add a dielectric (see, in a few slides))</a:t>
            </a:r>
            <a:r>
              <a:rPr lang="en-US" sz="1400" dirty="0" smtClean="0">
                <a:solidFill>
                  <a:srgbClr val="FF0000"/>
                </a:solidFill>
                <a:sym typeface="Symbol" pitchFamily="18" charset="2"/>
              </a:rPr>
              <a:t>.  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J:\guthold\Physics 25\Figure 17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14487" r="13974" b="30893"/>
          <a:stretch>
            <a:fillRect/>
          </a:stretch>
        </p:blipFill>
        <p:spPr bwMode="auto">
          <a:xfrm>
            <a:off x="5933673" y="1801544"/>
            <a:ext cx="2919412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46063" y="287338"/>
            <a:ext cx="5376862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White board example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11150" y="1390650"/>
            <a:ext cx="48672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Capacitor calculations:  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sz="2000" dirty="0" smtClean="0">
                <a:solidFill>
                  <a:srgbClr val="000000"/>
                </a:solidFill>
              </a:rPr>
              <a:t>Derive the capacitance for a plate capacitor (equation on previous slide)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sz="2000" dirty="0" smtClean="0">
                <a:solidFill>
                  <a:srgbClr val="000000"/>
                </a:solidFill>
              </a:rPr>
              <a:t>Calculate the capacitance of a capacitor whose plates are 20 cm x 3.0 cm and are separated by a 1.0-mm air gap. 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sz="2000" dirty="0" smtClean="0">
                <a:solidFill>
                  <a:srgbClr val="000000"/>
                </a:solidFill>
              </a:rPr>
              <a:t>What is the charge on each plate if the capacitor is connected to a 12-V battery?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sz="2000" dirty="0" smtClean="0">
                <a:solidFill>
                  <a:srgbClr val="000000"/>
                </a:solidFill>
              </a:rPr>
              <a:t>What is the magnitude of the electric field between the plates?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671" y="423075"/>
            <a:ext cx="81750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i-clicker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 capacitor stores charge Q at a potential difference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V. What happens if the voltage applied to the capacitor by the battery is doubled to 2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V?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2000" dirty="0" smtClean="0"/>
              <a:t>The capacitance falls to half its initial value and the charge remains the same.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2000" dirty="0" smtClean="0"/>
              <a:t>The capacitance and the charge both fall to half their initial values.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2000" dirty="0" smtClean="0"/>
              <a:t>The capacitance and the charge both double.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2000" dirty="0" smtClean="0"/>
              <a:t>The capacitance remains the same and the charge doubles.</a:t>
            </a:r>
          </a:p>
        </p:txBody>
      </p:sp>
    </p:spTree>
    <p:extLst>
      <p:ext uri="{BB962C8B-B14F-4D97-AF65-F5344CB8AC3E}">
        <p14:creationId xmlns:p14="http://schemas.microsoft.com/office/powerpoint/2010/main" val="16233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Circuit Analysis: </a:t>
            </a:r>
            <a:r>
              <a:rPr lang="en-US" dirty="0" smtClean="0">
                <a:solidFill>
                  <a:srgbClr val="000000"/>
                </a:solidFill>
              </a:rPr>
              <a:t>Combinations of Capacitors in a circuit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Parallel Capacitors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0120" name="Text Box 120"/>
          <p:cNvSpPr txBox="1">
            <a:spLocks noChangeArrowheads="1"/>
          </p:cNvSpPr>
          <p:nvPr/>
        </p:nvSpPr>
        <p:spPr bwMode="auto">
          <a:xfrm>
            <a:off x="2769" y="5887667"/>
            <a:ext cx="59423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1800" dirty="0"/>
              <a:t>When capacitors are connected like this at both ends, we say they are connected in </a:t>
            </a:r>
            <a:r>
              <a:rPr lang="en-US" sz="1800" i="1" u="sng" dirty="0" smtClean="0"/>
              <a:t>parallel.  </a:t>
            </a:r>
            <a:endParaRPr lang="en-US" sz="1800" u="sng" dirty="0"/>
          </a:p>
        </p:txBody>
      </p:sp>
      <p:graphicFrame>
        <p:nvGraphicFramePr>
          <p:cNvPr id="640121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04870"/>
              </p:ext>
            </p:extLst>
          </p:nvPr>
        </p:nvGraphicFramePr>
        <p:xfrm>
          <a:off x="6234460" y="5033554"/>
          <a:ext cx="2619950" cy="41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1" name="Equation" r:id="rId3" imgW="1358640" imgH="241200" progId="Equation.DSMT4">
                  <p:embed/>
                </p:oleObj>
              </mc:Choice>
              <mc:Fallback>
                <p:oleObj name="Equation" r:id="rId3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460" y="5033554"/>
                        <a:ext cx="2619950" cy="41190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" descr="26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75" y="968991"/>
            <a:ext cx="1478084" cy="2114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 descr="2607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"/>
          <a:stretch/>
        </p:blipFill>
        <p:spPr bwMode="auto">
          <a:xfrm>
            <a:off x="71008" y="968991"/>
            <a:ext cx="5874082" cy="447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94841" y="3445006"/>
            <a:ext cx="31491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sz="1800" u="sng" dirty="0" smtClean="0">
                <a:solidFill>
                  <a:srgbClr val="000000"/>
                </a:solidFill>
              </a:rPr>
              <a:t>Parallel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capacitors act like a single capacitor with capacitance: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1977" y="5445457"/>
            <a:ext cx="3515933" cy="338554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Same </a:t>
            </a:r>
            <a:r>
              <a:rPr lang="en-US" sz="1600" dirty="0" smtClean="0">
                <a:latin typeface="Symbol" pitchFamily="18" charset="2"/>
              </a:rPr>
              <a:t>D</a:t>
            </a:r>
            <a:r>
              <a:rPr lang="en-US" sz="1600" dirty="0" smtClean="0"/>
              <a:t>V across both capacitors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33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Circuit Analysis: </a:t>
            </a:r>
            <a:r>
              <a:rPr lang="en-US" dirty="0" smtClean="0">
                <a:solidFill>
                  <a:srgbClr val="000000"/>
                </a:solidFill>
              </a:rPr>
              <a:t>Combinations of Capacitors in a circuit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In series Capacitors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0120" name="Text Box 120"/>
          <p:cNvSpPr txBox="1">
            <a:spLocks noChangeArrowheads="1"/>
          </p:cNvSpPr>
          <p:nvPr/>
        </p:nvSpPr>
        <p:spPr bwMode="auto">
          <a:xfrm>
            <a:off x="185629" y="4991344"/>
            <a:ext cx="877274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1800" dirty="0"/>
              <a:t>When capacitors are connected like this at </a:t>
            </a:r>
            <a:r>
              <a:rPr lang="en-US" sz="1800" dirty="0" smtClean="0"/>
              <a:t>one </a:t>
            </a:r>
            <a:r>
              <a:rPr lang="en-US" sz="1800" dirty="0"/>
              <a:t>ends, we say they are connected in </a:t>
            </a:r>
            <a:r>
              <a:rPr lang="en-US" sz="1800" i="1" u="sng" dirty="0" smtClean="0"/>
              <a:t>series.  </a:t>
            </a:r>
            <a:endParaRPr lang="en-US" sz="1800" u="sng" dirty="0"/>
          </a:p>
        </p:txBody>
      </p:sp>
      <p:sp>
        <p:nvSpPr>
          <p:cNvPr id="3" name="Rectangle 2"/>
          <p:cNvSpPr/>
          <p:nvPr/>
        </p:nvSpPr>
        <p:spPr>
          <a:xfrm>
            <a:off x="185628" y="5474476"/>
            <a:ext cx="3854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sz="1800" u="sng" dirty="0" smtClean="0">
                <a:solidFill>
                  <a:srgbClr val="000000"/>
                </a:solidFill>
              </a:rPr>
              <a:t>In series </a:t>
            </a:r>
            <a:r>
              <a:rPr lang="en-US" sz="1800" dirty="0" smtClean="0">
                <a:solidFill>
                  <a:srgbClr val="000000"/>
                </a:solidFill>
              </a:rPr>
              <a:t>capacitors </a:t>
            </a:r>
            <a:r>
              <a:rPr lang="en-US" sz="1800" dirty="0">
                <a:solidFill>
                  <a:srgbClr val="000000"/>
                </a:solidFill>
              </a:rPr>
              <a:t>act like a single capacitor with capacitance:</a:t>
            </a:r>
          </a:p>
        </p:txBody>
      </p:sp>
      <p:pic>
        <p:nvPicPr>
          <p:cNvPr id="8" name="Picture 4" descr="26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944487" y="1307772"/>
            <a:ext cx="6957567" cy="308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859837"/>
              </p:ext>
            </p:extLst>
          </p:nvPr>
        </p:nvGraphicFramePr>
        <p:xfrm>
          <a:off x="4039737" y="5791531"/>
          <a:ext cx="3178673" cy="85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3" name="Equation" r:id="rId4" imgW="1600200" imgH="482400" progId="Equation.DSMT4">
                  <p:embed/>
                </p:oleObj>
              </mc:Choice>
              <mc:Fallback>
                <p:oleObj name="Equation" r:id="rId4" imgW="1600200" imgH="4824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737" y="5791531"/>
                        <a:ext cx="3178673" cy="851936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031" y="4536879"/>
            <a:ext cx="3515933" cy="338554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Same charge Q on both capacitors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5628" y="4991344"/>
            <a:ext cx="86492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326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577" y="366623"/>
            <a:ext cx="85386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/>
                <a:ea typeface="Times New Roman"/>
              </a:rPr>
              <a:t>White board example (circuit analysis):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latin typeface="Times New Roman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Times New Roman"/>
              </a:rPr>
              <a:t>Two </a:t>
            </a:r>
            <a:r>
              <a:rPr lang="en-US" sz="2000" dirty="0">
                <a:latin typeface="Times New Roman"/>
                <a:ea typeface="Times New Roman"/>
              </a:rPr>
              <a:t>capacitors C</a:t>
            </a:r>
            <a:r>
              <a:rPr lang="en-US" sz="2000" baseline="-25000" dirty="0">
                <a:latin typeface="Times New Roman"/>
                <a:ea typeface="Times New Roman"/>
              </a:rPr>
              <a:t>1</a:t>
            </a:r>
            <a:r>
              <a:rPr lang="en-US" sz="2000" dirty="0">
                <a:latin typeface="Times New Roman"/>
                <a:ea typeface="Times New Roman"/>
              </a:rPr>
              <a:t> = 5.00 </a:t>
            </a:r>
            <a:r>
              <a:rPr lang="en-US" sz="2000" dirty="0">
                <a:latin typeface="Symbol"/>
                <a:ea typeface="Times New Roman"/>
              </a:rPr>
              <a:t>m</a:t>
            </a:r>
            <a:r>
              <a:rPr lang="en-US" sz="2000" dirty="0">
                <a:latin typeface="Times New Roman"/>
                <a:ea typeface="Times New Roman"/>
              </a:rPr>
              <a:t>F and C</a:t>
            </a:r>
            <a:r>
              <a:rPr lang="en-US" sz="2000" baseline="-25000" dirty="0">
                <a:latin typeface="Times New Roman"/>
                <a:ea typeface="Times New Roman"/>
              </a:rPr>
              <a:t>2</a:t>
            </a:r>
            <a:r>
              <a:rPr lang="en-US" sz="2000" dirty="0">
                <a:latin typeface="Times New Roman"/>
                <a:ea typeface="Times New Roman"/>
              </a:rPr>
              <a:t> = 12.0 </a:t>
            </a:r>
            <a:r>
              <a:rPr lang="en-US" sz="2000" dirty="0">
                <a:latin typeface="Symbol"/>
                <a:ea typeface="Times New Roman"/>
              </a:rPr>
              <a:t>m</a:t>
            </a:r>
            <a:r>
              <a:rPr lang="en-US" sz="2000" dirty="0">
                <a:latin typeface="Times New Roman"/>
                <a:ea typeface="Times New Roman"/>
              </a:rPr>
              <a:t>F are connected in parallel, and the resulting combination is connected to a 9.00 V battery.  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R"/>
            </a:pPr>
            <a:r>
              <a:rPr lang="en-US" sz="2000" dirty="0" smtClean="0">
                <a:latin typeface="Times New Roman"/>
                <a:ea typeface="Times New Roman"/>
              </a:rPr>
              <a:t>What </a:t>
            </a:r>
            <a:r>
              <a:rPr lang="en-US" sz="2000" dirty="0">
                <a:latin typeface="Times New Roman"/>
                <a:ea typeface="Times New Roman"/>
              </a:rPr>
              <a:t>is the value of the equivalent capacitance of the </a:t>
            </a:r>
            <a:r>
              <a:rPr lang="en-US" sz="2000" dirty="0" smtClean="0">
                <a:latin typeface="Times New Roman"/>
                <a:ea typeface="Times New Roman"/>
              </a:rPr>
              <a:t>combination? 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R"/>
            </a:pPr>
            <a:r>
              <a:rPr lang="en-US" sz="2000" dirty="0" smtClean="0">
                <a:latin typeface="Times New Roman"/>
                <a:ea typeface="Times New Roman"/>
              </a:rPr>
              <a:t>What </a:t>
            </a:r>
            <a:r>
              <a:rPr lang="en-US" sz="2000" dirty="0">
                <a:latin typeface="Times New Roman"/>
                <a:ea typeface="Times New Roman"/>
              </a:rPr>
              <a:t>are the potential differences across each </a:t>
            </a:r>
            <a:r>
              <a:rPr lang="en-US" sz="2000" dirty="0" smtClean="0">
                <a:latin typeface="Times New Roman"/>
                <a:ea typeface="Times New Roman"/>
              </a:rPr>
              <a:t>capacitor?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R"/>
            </a:pPr>
            <a:r>
              <a:rPr lang="en-US" sz="2000" dirty="0">
                <a:latin typeface="Times New Roman"/>
                <a:ea typeface="Times New Roman"/>
              </a:rPr>
              <a:t>W</a:t>
            </a:r>
            <a:r>
              <a:rPr lang="en-US" sz="2000" dirty="0" smtClean="0">
                <a:latin typeface="Times New Roman"/>
                <a:ea typeface="Times New Roman"/>
              </a:rPr>
              <a:t>hat </a:t>
            </a:r>
            <a:r>
              <a:rPr lang="en-US" sz="2000" dirty="0">
                <a:latin typeface="Times New Roman"/>
                <a:ea typeface="Times New Roman"/>
              </a:rPr>
              <a:t>are the charges on each capacitor?  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R"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R"/>
            </a:pPr>
            <a:r>
              <a:rPr lang="en-US" sz="2000" dirty="0" smtClean="0">
                <a:latin typeface="Times New Roman"/>
                <a:ea typeface="Times New Roman"/>
              </a:rPr>
              <a:t>Repeat for capacitors that are connected in series.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3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24933</TotalTime>
  <Words>2111</Words>
  <Application>Microsoft Office PowerPoint</Application>
  <PresentationFormat>On-screen Show (4:3)</PresentationFormat>
  <Paragraphs>242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Euclid Math One</vt:lpstr>
      <vt:lpstr>Symbol</vt:lpstr>
      <vt:lpstr>Times New Roman</vt:lpstr>
      <vt:lpstr>Wingdings</vt:lpstr>
      <vt:lpstr>Blank Presentation</vt:lpstr>
      <vt:lpstr>2_Blank Presentation</vt:lpstr>
      <vt:lpstr>1_Blank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Guthold</dc:creator>
  <cp:lastModifiedBy>Guthold, Martin</cp:lastModifiedBy>
  <cp:revision>522</cp:revision>
  <cp:lastPrinted>2017-02-14T12:45:09Z</cp:lastPrinted>
  <dcterms:created xsi:type="dcterms:W3CDTF">2001-05-17T16:12:03Z</dcterms:created>
  <dcterms:modified xsi:type="dcterms:W3CDTF">2019-02-27T13:45:32Z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guthold@cs.unc.edu</vt:lpwstr>
  </property>
  <property fmtid="{D5CDD505-2E9C-101B-9397-08002B2CF9AE}" pid="8" name="HomePage">
    <vt:lpwstr>http://www.cs.unc.edu/~guthold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\\Buzzard\guthold\public_html\physics25</vt:lpwstr>
  </property>
</Properties>
</file>